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57" r:id="rId2"/>
    <p:sldId id="258" r:id="rId3"/>
    <p:sldId id="259" r:id="rId4"/>
    <p:sldId id="278" r:id="rId5"/>
    <p:sldId id="272" r:id="rId6"/>
    <p:sldId id="273" r:id="rId7"/>
    <p:sldId id="274" r:id="rId8"/>
    <p:sldId id="275" r:id="rId9"/>
    <p:sldId id="276" r:id="rId10"/>
    <p:sldId id="277"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4660"/>
  </p:normalViewPr>
  <p:slideViewPr>
    <p:cSldViewPr>
      <p:cViewPr>
        <p:scale>
          <a:sx n="70" d="100"/>
          <a:sy n="70" d="100"/>
        </p:scale>
        <p:origin x="-1392"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7D0065BE-0657-4A47-90AD-C21C55E16B19}" type="datetime4">
              <a:rPr lang="en-US" smtClean="0"/>
              <a:pPr/>
              <a:t>February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3167462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A16C3AA4-67BE-44F7-809A-3582401494AF}" type="datetime4">
              <a:rPr lang="en-US" smtClean="0"/>
              <a:pPr/>
              <a:t>February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255589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25172EEB-1769-4776-AD69-E7C1260563EB}" type="datetime4">
              <a:rPr lang="en-US" smtClean="0"/>
              <a:pPr/>
              <a:t>February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4223990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D47BB8AF-C16A-4836-A92D-61834B5F0BA5}" type="datetime4">
              <a:rPr lang="en-US" smtClean="0"/>
              <a:pPr/>
              <a:t>February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175033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February 2,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168664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113A18F4-33C3-445B-924C-31108C51719C}" type="datetime4">
              <a:rPr lang="en-US" smtClean="0"/>
              <a:pPr/>
              <a:t>February 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1023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3AF7543A-E259-478F-9E0D-57BA40E442B7}" type="datetime4">
              <a:rPr lang="en-US" smtClean="0"/>
              <a:pPr/>
              <a:t>February 2, 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1534892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1EFB012D-77A1-44B0-BB26-329BA1EE55C9}" type="datetime4">
              <a:rPr lang="en-US" smtClean="0"/>
              <a:pPr/>
              <a:t>February 2, 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2487954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February 2, 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244227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February 2, 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‹Nº›</a:t>
            </a:fld>
            <a:endParaRPr lang="en-US" dirty="0"/>
          </a:p>
        </p:txBody>
      </p:sp>
    </p:spTree>
    <p:extLst>
      <p:ext uri="{BB962C8B-B14F-4D97-AF65-F5344CB8AC3E}">
        <p14:creationId xmlns="" xmlns:p14="http://schemas.microsoft.com/office/powerpoint/2010/main" val="366615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February 2, 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‹Nº›</a:t>
            </a:fld>
            <a:endParaRPr lang="en-US"/>
          </a:p>
        </p:txBody>
      </p:sp>
    </p:spTree>
    <p:extLst>
      <p:ext uri="{BB962C8B-B14F-4D97-AF65-F5344CB8AC3E}">
        <p14:creationId xmlns="" xmlns:p14="http://schemas.microsoft.com/office/powerpoint/2010/main" val="2216643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B13E-D5AF-485E-81A1-82A140076526}" type="datetime4">
              <a:rPr lang="en-US" smtClean="0"/>
              <a:pPr/>
              <a:t>February 2, 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54ED01-E2A0-4C1E-8E21-014B99041579}" type="slidenum">
              <a:rPr lang="en-US" smtClean="0"/>
              <a:pPr/>
              <a:t>‹Nº›</a:t>
            </a:fld>
            <a:endParaRPr lang="en-US" dirty="0"/>
          </a:p>
        </p:txBody>
      </p:sp>
    </p:spTree>
    <p:extLst>
      <p:ext uri="{BB962C8B-B14F-4D97-AF65-F5344CB8AC3E}">
        <p14:creationId xmlns="" xmlns:p14="http://schemas.microsoft.com/office/powerpoint/2010/main" val="40786104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55734" cy="6858000"/>
          </a:xfrm>
          <a:prstGeom prst="rect">
            <a:avLst/>
          </a:prstGeom>
        </p:spPr>
      </p:pic>
      <p:sp>
        <p:nvSpPr>
          <p:cNvPr id="4" name="Slide Number Placeholder 3"/>
          <p:cNvSpPr>
            <a:spLocks noGrp="1"/>
          </p:cNvSpPr>
          <p:nvPr>
            <p:ph type="sldNum" sz="quarter" idx="12"/>
          </p:nvPr>
        </p:nvSpPr>
        <p:spPr/>
        <p:txBody>
          <a:bodyPr/>
          <a:lstStyle/>
          <a:p>
            <a:fld id="{2754ED01-E2A0-4C1E-8E21-014B99041579}" type="slidenum">
              <a:rPr lang="en-US" smtClean="0"/>
              <a:pPr/>
              <a:t>1</a:t>
            </a:fld>
            <a:endParaRPr lang="en-US" dirty="0"/>
          </a:p>
        </p:txBody>
      </p:sp>
      <p:pic>
        <p:nvPicPr>
          <p:cNvPr id="11" name="Picture 2" descr="E:\logo_COMPARTIENDO.jpg"/>
          <p:cNvPicPr>
            <a:picLocks noChangeAspect="1" noChangeArrowheads="1"/>
          </p:cNvPicPr>
          <p:nvPr/>
        </p:nvPicPr>
        <p:blipFill>
          <a:blip r:embed="rId3" cstate="print"/>
          <a:srcRect/>
          <a:stretch>
            <a:fillRect/>
          </a:stretch>
        </p:blipFill>
        <p:spPr bwMode="auto">
          <a:xfrm>
            <a:off x="428596" y="500042"/>
            <a:ext cx="8466725" cy="1428760"/>
          </a:xfrm>
          <a:prstGeom prst="rect">
            <a:avLst/>
          </a:prstGeom>
          <a:noFill/>
        </p:spPr>
      </p:pic>
      <p:pic>
        <p:nvPicPr>
          <p:cNvPr id="17" name="Picture 8" descr="C:\Documents and Settings\gloria\Mis documentos\nvo pp revista\la foto 5.JPG"/>
          <p:cNvPicPr>
            <a:picLocks noChangeAspect="1" noChangeArrowheads="1"/>
          </p:cNvPicPr>
          <p:nvPr/>
        </p:nvPicPr>
        <p:blipFill>
          <a:blip r:embed="rId4" cstate="print"/>
          <a:srcRect/>
          <a:stretch>
            <a:fillRect/>
          </a:stretch>
        </p:blipFill>
        <p:spPr bwMode="auto">
          <a:xfrm>
            <a:off x="642909" y="2214554"/>
            <a:ext cx="4240905" cy="3071834"/>
          </a:xfrm>
          <a:prstGeom prst="rect">
            <a:avLst/>
          </a:prstGeom>
          <a:noFill/>
        </p:spPr>
      </p:pic>
      <p:pic>
        <p:nvPicPr>
          <p:cNvPr id="19" name="Picture 5" descr="C:\Documents and Settings\gloria\Mis documentos\nvo pp revista\fotos revista (6).JPG"/>
          <p:cNvPicPr>
            <a:picLocks noChangeAspect="1" noChangeArrowheads="1"/>
          </p:cNvPicPr>
          <p:nvPr/>
        </p:nvPicPr>
        <p:blipFill>
          <a:blip r:embed="rId5" cstate="print"/>
          <a:srcRect/>
          <a:stretch>
            <a:fillRect/>
          </a:stretch>
        </p:blipFill>
        <p:spPr bwMode="auto">
          <a:xfrm>
            <a:off x="5786446" y="2857496"/>
            <a:ext cx="2841380" cy="3500462"/>
          </a:xfrm>
          <a:prstGeom prst="rect">
            <a:avLst/>
          </a:prstGeom>
          <a:noFill/>
        </p:spPr>
      </p:pic>
      <p:sp>
        <p:nvSpPr>
          <p:cNvPr id="2" name="TextBox 1"/>
          <p:cNvSpPr txBox="1"/>
          <p:nvPr/>
        </p:nvSpPr>
        <p:spPr>
          <a:xfrm>
            <a:off x="834819" y="5795972"/>
            <a:ext cx="3857083" cy="923330"/>
          </a:xfrm>
          <a:prstGeom prst="rect">
            <a:avLst/>
          </a:prstGeom>
          <a:noFill/>
        </p:spPr>
        <p:txBody>
          <a:bodyPr wrap="square" rtlCol="0">
            <a:spAutoFit/>
          </a:bodyPr>
          <a:lstStyle/>
          <a:p>
            <a:r>
              <a:rPr lang="en-US" b="1" dirty="0" err="1" smtClean="0"/>
              <a:t>Realizado</a:t>
            </a:r>
            <a:r>
              <a:rPr lang="en-US" b="1" dirty="0" smtClean="0"/>
              <a:t> </a:t>
            </a:r>
            <a:r>
              <a:rPr lang="en-US" b="1" dirty="0" err="1" smtClean="0"/>
              <a:t>por</a:t>
            </a:r>
            <a:r>
              <a:rPr lang="en-US" b="1" dirty="0" smtClean="0"/>
              <a:t>:</a:t>
            </a:r>
          </a:p>
          <a:p>
            <a:r>
              <a:rPr lang="en-US" b="1" dirty="0" err="1" smtClean="0"/>
              <a:t>Maru</a:t>
            </a:r>
            <a:r>
              <a:rPr lang="en-US" b="1" dirty="0" smtClean="0"/>
              <a:t> </a:t>
            </a:r>
            <a:r>
              <a:rPr lang="en-US" b="1" dirty="0" err="1" smtClean="0"/>
              <a:t>Mier</a:t>
            </a:r>
            <a:endParaRPr lang="en-US" b="1" dirty="0" smtClean="0"/>
          </a:p>
          <a:p>
            <a:r>
              <a:rPr lang="en-US" b="1" dirty="0" smtClean="0"/>
              <a:t>Regional Houston</a:t>
            </a:r>
            <a:endParaRPr lang="en-US" b="1" dirty="0"/>
          </a:p>
        </p:txBody>
      </p:sp>
    </p:spTree>
    <p:extLst>
      <p:ext uri="{BB962C8B-B14F-4D97-AF65-F5344CB8AC3E}">
        <p14:creationId xmlns="" xmlns:p14="http://schemas.microsoft.com/office/powerpoint/2010/main" val="22330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par>
                                <p:cTn id="11" presetID="42" presetClass="entr" presetSubtype="0" fill="hold" nodeType="withEffect">
                                  <p:stCondLst>
                                    <p:cond delay="200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6" presetClass="entr" presetSubtype="16" fill="hold" nodeType="withEffect">
                                  <p:stCondLst>
                                    <p:cond delay="4000"/>
                                  </p:stCondLst>
                                  <p:childTnLst>
                                    <p:set>
                                      <p:cBhvr>
                                        <p:cTn id="17" dur="1" fill="hold">
                                          <p:stCondLst>
                                            <p:cond delay="0"/>
                                          </p:stCondLst>
                                        </p:cTn>
                                        <p:tgtEl>
                                          <p:spTgt spid="19"/>
                                        </p:tgtEl>
                                        <p:attrNameLst>
                                          <p:attrName>style.visibility</p:attrName>
                                        </p:attrNameLst>
                                      </p:cBhvr>
                                      <p:to>
                                        <p:strVal val="visible"/>
                                      </p:to>
                                    </p:set>
                                    <p:animEffect transition="in" filter="circle(in)">
                                      <p:cBhvr>
                                        <p:cTn id="1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10</a:t>
            </a:fld>
            <a:endParaRPr lang="en-US"/>
          </a:p>
        </p:txBody>
      </p:sp>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pic>
        <p:nvPicPr>
          <p:cNvPr id="8194" name="Picture 2" descr="C:\Users\ma.eugenia\Pictures\AMSIF FOTOS REVISTA # 3\IMG_387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20874941">
            <a:off x="5908382" y="1957322"/>
            <a:ext cx="2690032" cy="3497042"/>
          </a:xfrm>
          <a:prstGeom prst="rect">
            <a:avLst/>
          </a:prstGeom>
          <a:solidFill>
            <a:schemeClr val="tx1"/>
          </a:solidFill>
          <a:ln w="12700">
            <a:solidFill>
              <a:schemeClr val="tx1"/>
            </a:solidFill>
          </a:ln>
          <a:effectLst>
            <a:glow rad="101600">
              <a:schemeClr val="tx1">
                <a:alpha val="40000"/>
              </a:schemeClr>
            </a:glow>
          </a:effectLst>
        </p:spPr>
      </p:pic>
      <p:sp>
        <p:nvSpPr>
          <p:cNvPr id="10" name="9 Rectángulo"/>
          <p:cNvSpPr/>
          <p:nvPr/>
        </p:nvSpPr>
        <p:spPr>
          <a:xfrm>
            <a:off x="449389" y="222636"/>
            <a:ext cx="8143932" cy="1477328"/>
          </a:xfrm>
          <a:prstGeom prst="rect">
            <a:avLst/>
          </a:prstGeom>
        </p:spPr>
        <p:txBody>
          <a:bodyPr wrap="square">
            <a:spAutoFit/>
          </a:bodyPr>
          <a:lstStyle/>
          <a:p>
            <a:pPr algn="just"/>
            <a:r>
              <a:rPr lang="es-MX" sz="3000" dirty="0" smtClean="0"/>
              <a:t>Actualmente la coordinación responsable de editar bimestralmente la revista Compartiendo, es el regional San Luis Potosí.</a:t>
            </a:r>
            <a:endParaRPr lang="es-ES" sz="3000" dirty="0"/>
          </a:p>
        </p:txBody>
      </p:sp>
      <p:sp>
        <p:nvSpPr>
          <p:cNvPr id="11" name="10 Rectángulo"/>
          <p:cNvSpPr/>
          <p:nvPr/>
        </p:nvSpPr>
        <p:spPr>
          <a:xfrm>
            <a:off x="719723" y="1844824"/>
            <a:ext cx="5286412" cy="4401205"/>
          </a:xfrm>
          <a:prstGeom prst="rect">
            <a:avLst/>
          </a:prstGeom>
        </p:spPr>
        <p:txBody>
          <a:bodyPr wrap="square">
            <a:spAutoFit/>
          </a:bodyPr>
          <a:lstStyle/>
          <a:p>
            <a:r>
              <a:rPr lang="es-MX" sz="2800" dirty="0" smtClean="0"/>
              <a:t>Durante el mes de </a:t>
            </a:r>
          </a:p>
          <a:p>
            <a:r>
              <a:rPr lang="es-MX" sz="2800" dirty="0" smtClean="0"/>
              <a:t>Diciembre (hasta el día 31)</a:t>
            </a:r>
          </a:p>
          <a:p>
            <a:r>
              <a:rPr lang="es-MX" sz="2800" dirty="0" smtClean="0"/>
              <a:t> se renuevan las suscripciones anuales, actualmente con un</a:t>
            </a:r>
          </a:p>
          <a:p>
            <a:r>
              <a:rPr lang="es-MX" sz="2800" dirty="0" smtClean="0"/>
              <a:t> costo de $180.00 pesos </a:t>
            </a:r>
          </a:p>
          <a:p>
            <a:r>
              <a:rPr lang="es-MX" sz="2800" dirty="0" smtClean="0"/>
              <a:t>mexicanos (US $20.00).  La revista  se envía a 42 regionales ubicados en la República Mexicana y en los estados de California, Texas y en San Luis Arizona .</a:t>
            </a:r>
            <a:endParaRPr lang="es-ES" sz="2800" dirty="0"/>
          </a:p>
        </p:txBody>
      </p:sp>
    </p:spTree>
    <p:extLst>
      <p:ext uri="{BB962C8B-B14F-4D97-AF65-F5344CB8AC3E}">
        <p14:creationId xmlns="" xmlns:p14="http://schemas.microsoft.com/office/powerpoint/2010/main" val="288714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par>
                                <p:cTn id="18" presetID="45" presetClass="entr" presetSubtype="0" fill="hold" nodeType="withEffect">
                                  <p:stCondLst>
                                    <p:cond delay="2000"/>
                                  </p:stCondLst>
                                  <p:childTnLst>
                                    <p:set>
                                      <p:cBhvr>
                                        <p:cTn id="19" dur="1" fill="hold">
                                          <p:stCondLst>
                                            <p:cond delay="0"/>
                                          </p:stCondLst>
                                        </p:cTn>
                                        <p:tgtEl>
                                          <p:spTgt spid="8194"/>
                                        </p:tgtEl>
                                        <p:attrNameLst>
                                          <p:attrName>style.visibility</p:attrName>
                                        </p:attrNameLst>
                                      </p:cBhvr>
                                      <p:to>
                                        <p:strVal val="visible"/>
                                      </p:to>
                                    </p:set>
                                    <p:animEffect transition="in" filter="fade">
                                      <p:cBhvr>
                                        <p:cTn id="20" dur="2000"/>
                                        <p:tgtEl>
                                          <p:spTgt spid="8194"/>
                                        </p:tgtEl>
                                      </p:cBhvr>
                                    </p:animEffect>
                                    <p:anim calcmode="lin" valueType="num">
                                      <p:cBhvr>
                                        <p:cTn id="21" dur="2000" fill="hold"/>
                                        <p:tgtEl>
                                          <p:spTgt spid="8194"/>
                                        </p:tgtEl>
                                        <p:attrNameLst>
                                          <p:attrName>ppt_w</p:attrName>
                                        </p:attrNameLst>
                                      </p:cBhvr>
                                      <p:tavLst>
                                        <p:tav tm="0" fmla="#ppt_w*sin(2.5*pi*$)">
                                          <p:val>
                                            <p:fltVal val="0"/>
                                          </p:val>
                                        </p:tav>
                                        <p:tav tm="100000">
                                          <p:val>
                                            <p:fltVal val="1"/>
                                          </p:val>
                                        </p:tav>
                                      </p:tavLst>
                                    </p:anim>
                                    <p:anim calcmode="lin" valueType="num">
                                      <p:cBhvr>
                                        <p:cTn id="22"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34" y="0"/>
            <a:ext cx="9155734" cy="6858000"/>
          </a:xfrm>
        </p:spPr>
      </p:pic>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sp>
        <p:nvSpPr>
          <p:cNvPr id="8" name="TextBox 7"/>
          <p:cNvSpPr txBox="1"/>
          <p:nvPr/>
        </p:nvSpPr>
        <p:spPr>
          <a:xfrm>
            <a:off x="990600" y="1066800"/>
            <a:ext cx="184731" cy="646331"/>
          </a:xfrm>
          <a:prstGeom prst="rect">
            <a:avLst/>
          </a:prstGeom>
          <a:noFill/>
        </p:spPr>
        <p:txBody>
          <a:bodyPr wrap="none" rtlCol="0">
            <a:spAutoFit/>
          </a:bodyPr>
          <a:lstStyle/>
          <a:p>
            <a:endParaRPr lang="en-US" dirty="0"/>
          </a:p>
          <a:p>
            <a:endParaRPr lang="es-MX" dirty="0"/>
          </a:p>
        </p:txBody>
      </p:sp>
      <p:pic>
        <p:nvPicPr>
          <p:cNvPr id="9220" name="Picture 4" descr="C:\Users\ma.eugenia\Pictures\2014-10-09\IMG_409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7158" y="857232"/>
            <a:ext cx="3536182" cy="4714908"/>
          </a:xfrm>
          <a:prstGeom prst="rect">
            <a:avLst/>
          </a:prstGeom>
          <a:solidFill>
            <a:schemeClr val="tx1"/>
          </a:solidFill>
          <a:ln w="12700">
            <a:solidFill>
              <a:schemeClr val="tx1"/>
            </a:solidFill>
          </a:ln>
          <a:effectLst>
            <a:glow rad="63500">
              <a:schemeClr val="tx1">
                <a:alpha val="40000"/>
              </a:schemeClr>
            </a:glow>
          </a:effectLst>
        </p:spPr>
      </p:pic>
      <p:sp>
        <p:nvSpPr>
          <p:cNvPr id="11" name="10 Rectángulo"/>
          <p:cNvSpPr/>
          <p:nvPr/>
        </p:nvSpPr>
        <p:spPr>
          <a:xfrm>
            <a:off x="4000496" y="928670"/>
            <a:ext cx="4714908" cy="4247317"/>
          </a:xfrm>
          <a:prstGeom prst="rect">
            <a:avLst/>
          </a:prstGeom>
        </p:spPr>
        <p:txBody>
          <a:bodyPr wrap="square">
            <a:spAutoFit/>
          </a:bodyPr>
          <a:lstStyle/>
          <a:p>
            <a:pPr algn="just"/>
            <a:r>
              <a:rPr lang="es-MX" sz="3000" dirty="0" smtClean="0"/>
              <a:t>La suscripción se adquiere a través de la Coordinadora  Regional de Revista Compartiendo quien llena la ficha de suscripción, hace el depósito bancario y envía esta información a la Coordinación Nacional de Compartiendo.</a:t>
            </a:r>
          </a:p>
        </p:txBody>
      </p:sp>
      <p:sp>
        <p:nvSpPr>
          <p:cNvPr id="9" name="8 Rectángulo"/>
          <p:cNvSpPr/>
          <p:nvPr/>
        </p:nvSpPr>
        <p:spPr>
          <a:xfrm>
            <a:off x="500034" y="5715016"/>
            <a:ext cx="8215370" cy="553998"/>
          </a:xfrm>
          <a:prstGeom prst="rect">
            <a:avLst/>
          </a:prstGeom>
        </p:spPr>
        <p:txBody>
          <a:bodyPr wrap="square">
            <a:spAutoFit/>
          </a:bodyPr>
          <a:lstStyle/>
          <a:p>
            <a:pPr algn="just"/>
            <a:r>
              <a:rPr lang="es-MX" sz="3000" dirty="0" smtClean="0"/>
              <a:t>Equipo de Coordinación de Revista Compartiendo. </a:t>
            </a:r>
          </a:p>
        </p:txBody>
      </p:sp>
    </p:spTree>
    <p:extLst>
      <p:ext uri="{BB962C8B-B14F-4D97-AF65-F5344CB8AC3E}">
        <p14:creationId xmlns="" xmlns:p14="http://schemas.microsoft.com/office/powerpoint/2010/main" val="75735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45" presetClass="entr" presetSubtype="0" fill="hold" nodeType="withEffect">
                                  <p:stCondLst>
                                    <p:cond delay="200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2000"/>
                                        <p:tgtEl>
                                          <p:spTgt spid="9220"/>
                                        </p:tgtEl>
                                      </p:cBhvr>
                                    </p:animEffect>
                                    <p:anim calcmode="lin" valueType="num">
                                      <p:cBhvr>
                                        <p:cTn id="11" dur="2000" fill="hold"/>
                                        <p:tgtEl>
                                          <p:spTgt spid="9220"/>
                                        </p:tgtEl>
                                        <p:attrNameLst>
                                          <p:attrName>ppt_w</p:attrName>
                                        </p:attrNameLst>
                                      </p:cBhvr>
                                      <p:tavLst>
                                        <p:tav tm="0" fmla="#ppt_w*sin(2.5*pi*$)">
                                          <p:val>
                                            <p:fltVal val="0"/>
                                          </p:val>
                                        </p:tav>
                                        <p:tav tm="100000">
                                          <p:val>
                                            <p:fltVal val="1"/>
                                          </p:val>
                                        </p:tav>
                                      </p:tavLst>
                                    </p:anim>
                                    <p:anim calcmode="lin" valueType="num">
                                      <p:cBhvr>
                                        <p:cTn id="12" dur="2000" fill="hold"/>
                                        <p:tgtEl>
                                          <p:spTgt spid="922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a:p>
        </p:txBody>
      </p:sp>
      <p:sp>
        <p:nvSpPr>
          <p:cNvPr id="3" name="TextBox 2"/>
          <p:cNvSpPr txBox="1"/>
          <p:nvPr/>
        </p:nvSpPr>
        <p:spPr>
          <a:xfrm>
            <a:off x="1752600" y="228601"/>
            <a:ext cx="5410200" cy="369332"/>
          </a:xfrm>
          <a:prstGeom prst="rect">
            <a:avLst/>
          </a:prstGeom>
          <a:noFill/>
        </p:spPr>
        <p:txBody>
          <a:bodyPr wrap="square" rtlCol="0">
            <a:spAutoFit/>
          </a:bodyPr>
          <a:lstStyle/>
          <a:p>
            <a:pPr algn="just"/>
            <a:endParaRPr lang="es-MX" dirty="0"/>
          </a:p>
        </p:txBody>
      </p:sp>
      <p:sp>
        <p:nvSpPr>
          <p:cNvPr id="11" name="10 Rectángulo"/>
          <p:cNvSpPr/>
          <p:nvPr/>
        </p:nvSpPr>
        <p:spPr>
          <a:xfrm>
            <a:off x="928662" y="642918"/>
            <a:ext cx="7286676" cy="2554545"/>
          </a:xfrm>
          <a:prstGeom prst="rect">
            <a:avLst/>
          </a:prstGeom>
        </p:spPr>
        <p:txBody>
          <a:bodyPr wrap="square">
            <a:spAutoFit/>
          </a:bodyPr>
          <a:lstStyle/>
          <a:p>
            <a:pPr algn="just"/>
            <a:r>
              <a:rPr lang="es-MX" sz="3200" dirty="0" smtClean="0"/>
              <a:t>La revista compartiendo es un órgano informativo, formativo y de comunicación a nivel nacional e internacional dirigida a todas las animadoras, asesores y participantes</a:t>
            </a:r>
            <a:r>
              <a:rPr lang="es-MX" sz="3200" dirty="0"/>
              <a:t>.</a:t>
            </a:r>
            <a:endParaRPr lang="es-ES" sz="3200" dirty="0"/>
          </a:p>
        </p:txBody>
      </p:sp>
      <p:pic>
        <p:nvPicPr>
          <p:cNvPr id="7" name="Picture 11" descr="C:\Documents and Settings\gloria\Mis documentos\nvo pp revista\VARIAS.JPG"/>
          <p:cNvPicPr>
            <a:picLocks noChangeAspect="1" noChangeArrowheads="1"/>
          </p:cNvPicPr>
          <p:nvPr/>
        </p:nvPicPr>
        <p:blipFill>
          <a:blip r:embed="rId3" cstate="print"/>
          <a:srcRect/>
          <a:stretch>
            <a:fillRect/>
          </a:stretch>
        </p:blipFill>
        <p:spPr bwMode="auto">
          <a:xfrm>
            <a:off x="2714612" y="3857628"/>
            <a:ext cx="4076195" cy="2750894"/>
          </a:xfrm>
          <a:prstGeom prst="rect">
            <a:avLst/>
          </a:prstGeom>
          <a:noFill/>
        </p:spPr>
      </p:pic>
    </p:spTree>
    <p:extLst>
      <p:ext uri="{BB962C8B-B14F-4D97-AF65-F5344CB8AC3E}">
        <p14:creationId xmlns="" xmlns:p14="http://schemas.microsoft.com/office/powerpoint/2010/main" val="343473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1" presetClass="entr" presetSubtype="1" fill="hold" nodeType="withEffect">
                                  <p:stCondLst>
                                    <p:cond delay="200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3</a:t>
            </a:fld>
            <a:endParaRPr lang="en-US"/>
          </a:p>
        </p:txBody>
      </p:sp>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sp>
        <p:nvSpPr>
          <p:cNvPr id="9" name="TextBox 8"/>
          <p:cNvSpPr txBox="1"/>
          <p:nvPr/>
        </p:nvSpPr>
        <p:spPr>
          <a:xfrm>
            <a:off x="571472" y="285728"/>
            <a:ext cx="8072494" cy="3323987"/>
          </a:xfrm>
          <a:prstGeom prst="rect">
            <a:avLst/>
          </a:prstGeom>
          <a:noFill/>
        </p:spPr>
        <p:txBody>
          <a:bodyPr wrap="square" rtlCol="0">
            <a:spAutoFit/>
          </a:bodyPr>
          <a:lstStyle/>
          <a:p>
            <a:pPr algn="just"/>
            <a:r>
              <a:rPr lang="es-ES" sz="3200" dirty="0" smtClean="0"/>
              <a:t>En mayo de 1979, </a:t>
            </a:r>
            <a:r>
              <a:rPr lang="es-ES" sz="3200" smtClean="0"/>
              <a:t>Carmelita Moncayo de </a:t>
            </a:r>
            <a:r>
              <a:rPr lang="es-ES" sz="3200" dirty="0" smtClean="0"/>
              <a:t>Villaseñor, fundadora de AMSIF, da inicio con la publicación de la Hoja Informativa bimestral, elaborada en máquina de escribir, eran dos hojas tamaño carta que se doblaban para lograr un pequeño folleto, su distribución era gratuita.</a:t>
            </a:r>
          </a:p>
          <a:p>
            <a:endParaRPr lang="es-MX" dirty="0"/>
          </a:p>
        </p:txBody>
      </p:sp>
      <p:pic>
        <p:nvPicPr>
          <p:cNvPr id="14" name="Picture 2" descr="C:\Documents and Settings\gloria\Mis documentos\revista\compartiendo 001.jpg"/>
          <p:cNvPicPr>
            <a:picLocks noChangeAspect="1" noChangeArrowheads="1"/>
          </p:cNvPicPr>
          <p:nvPr/>
        </p:nvPicPr>
        <p:blipFill>
          <a:blip r:embed="rId3" cstate="print"/>
          <a:srcRect/>
          <a:stretch>
            <a:fillRect/>
          </a:stretch>
        </p:blipFill>
        <p:spPr bwMode="auto">
          <a:xfrm>
            <a:off x="6143636" y="3714752"/>
            <a:ext cx="2286016" cy="2923760"/>
          </a:xfrm>
          <a:prstGeom prst="rect">
            <a:avLst/>
          </a:prstGeom>
          <a:noFill/>
        </p:spPr>
      </p:pic>
      <p:pic>
        <p:nvPicPr>
          <p:cNvPr id="10242" name="Picture 2" descr="C:\Users\ma.eugenia\Pictures\AMSIF FOTOS REVISTA # 3\IMG_381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57224" y="3357562"/>
            <a:ext cx="2428892" cy="2838256"/>
          </a:xfrm>
          <a:prstGeom prst="rect">
            <a:avLst/>
          </a:prstGeom>
          <a:solidFill>
            <a:schemeClr val="tx1"/>
          </a:solidFill>
          <a:ln w="12700">
            <a:solidFill>
              <a:schemeClr val="tx1"/>
            </a:solidFill>
          </a:ln>
          <a:effectLst>
            <a:glow rad="101600">
              <a:schemeClr val="bg2">
                <a:lumMod val="25000"/>
                <a:alpha val="40000"/>
              </a:schemeClr>
            </a:glow>
          </a:effectLst>
        </p:spPr>
      </p:pic>
    </p:spTree>
    <p:extLst>
      <p:ext uri="{BB962C8B-B14F-4D97-AF65-F5344CB8AC3E}">
        <p14:creationId xmlns="" xmlns:p14="http://schemas.microsoft.com/office/powerpoint/2010/main" val="264560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31" presetClass="entr" presetSubtype="0" fill="hold" nodeType="withEffect">
                                  <p:stCondLst>
                                    <p:cond delay="2000"/>
                                  </p:stCondLst>
                                  <p:childTnLst>
                                    <p:set>
                                      <p:cBhvr>
                                        <p:cTn id="11" dur="1" fill="hold">
                                          <p:stCondLst>
                                            <p:cond delay="0"/>
                                          </p:stCondLst>
                                        </p:cTn>
                                        <p:tgtEl>
                                          <p:spTgt spid="10242"/>
                                        </p:tgtEl>
                                        <p:attrNameLst>
                                          <p:attrName>style.visibility</p:attrName>
                                        </p:attrNameLst>
                                      </p:cBhvr>
                                      <p:to>
                                        <p:strVal val="visible"/>
                                      </p:to>
                                    </p:set>
                                    <p:anim calcmode="lin" valueType="num">
                                      <p:cBhvr>
                                        <p:cTn id="12" dur="1000" fill="hold"/>
                                        <p:tgtEl>
                                          <p:spTgt spid="10242"/>
                                        </p:tgtEl>
                                        <p:attrNameLst>
                                          <p:attrName>ppt_w</p:attrName>
                                        </p:attrNameLst>
                                      </p:cBhvr>
                                      <p:tavLst>
                                        <p:tav tm="0">
                                          <p:val>
                                            <p:fltVal val="0"/>
                                          </p:val>
                                        </p:tav>
                                        <p:tav tm="100000">
                                          <p:val>
                                            <p:strVal val="#ppt_w"/>
                                          </p:val>
                                        </p:tav>
                                      </p:tavLst>
                                    </p:anim>
                                    <p:anim calcmode="lin" valueType="num">
                                      <p:cBhvr>
                                        <p:cTn id="13" dur="1000" fill="hold"/>
                                        <p:tgtEl>
                                          <p:spTgt spid="10242"/>
                                        </p:tgtEl>
                                        <p:attrNameLst>
                                          <p:attrName>ppt_h</p:attrName>
                                        </p:attrNameLst>
                                      </p:cBhvr>
                                      <p:tavLst>
                                        <p:tav tm="0">
                                          <p:val>
                                            <p:fltVal val="0"/>
                                          </p:val>
                                        </p:tav>
                                        <p:tav tm="100000">
                                          <p:val>
                                            <p:strVal val="#ppt_h"/>
                                          </p:val>
                                        </p:tav>
                                      </p:tavLst>
                                    </p:anim>
                                    <p:anim calcmode="lin" valueType="num">
                                      <p:cBhvr>
                                        <p:cTn id="14" dur="1000" fill="hold"/>
                                        <p:tgtEl>
                                          <p:spTgt spid="10242"/>
                                        </p:tgtEl>
                                        <p:attrNameLst>
                                          <p:attrName>style.rotation</p:attrName>
                                        </p:attrNameLst>
                                      </p:cBhvr>
                                      <p:tavLst>
                                        <p:tav tm="0">
                                          <p:val>
                                            <p:fltVal val="90"/>
                                          </p:val>
                                        </p:tav>
                                        <p:tav tm="100000">
                                          <p:val>
                                            <p:fltVal val="0"/>
                                          </p:val>
                                        </p:tav>
                                      </p:tavLst>
                                    </p:anim>
                                    <p:animEffect transition="in" filter="fade">
                                      <p:cBhvr>
                                        <p:cTn id="15" dur="1000"/>
                                        <p:tgtEl>
                                          <p:spTgt spid="10242"/>
                                        </p:tgtEl>
                                      </p:cBhvr>
                                    </p:animEffect>
                                  </p:childTnLst>
                                </p:cTn>
                              </p:par>
                              <p:par>
                                <p:cTn id="16" presetID="53" presetClass="entr" presetSubtype="528" fill="hold" nodeType="withEffect">
                                  <p:stCondLst>
                                    <p:cond delay="40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2754ED01-E2A0-4C1E-8E21-014B99041579}" type="slidenum">
              <a:rPr lang="en-US" smtClean="0"/>
              <a:pPr/>
              <a:t>4</a:t>
            </a:fld>
            <a:endParaRPr lang="en-US"/>
          </a:p>
        </p:txBody>
      </p:sp>
      <p:pic>
        <p:nvPicPr>
          <p:cNvPr id="9"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7999"/>
          </a:xfrm>
        </p:spPr>
      </p:pic>
      <p:sp>
        <p:nvSpPr>
          <p:cNvPr id="11" name="10 Rectángulo"/>
          <p:cNvSpPr/>
          <p:nvPr/>
        </p:nvSpPr>
        <p:spPr>
          <a:xfrm>
            <a:off x="2857488" y="285728"/>
            <a:ext cx="5715040" cy="4431983"/>
          </a:xfrm>
          <a:prstGeom prst="rect">
            <a:avLst/>
          </a:prstGeom>
        </p:spPr>
        <p:txBody>
          <a:bodyPr wrap="square">
            <a:spAutoFit/>
          </a:bodyPr>
          <a:lstStyle/>
          <a:p>
            <a:pPr algn="just"/>
            <a:r>
              <a:rPr lang="es-ES" sz="3200" dirty="0" smtClean="0"/>
              <a:t>Breve historia.</a:t>
            </a:r>
          </a:p>
          <a:p>
            <a:pPr algn="just"/>
            <a:r>
              <a:rPr lang="es-ES" sz="3200" dirty="0" smtClean="0"/>
              <a:t>En agosto de 1981 se forma el primer equipo de Revista COMPARTIENDO, se hace oficial el nombre, siendo Coordinadora la Sra. Rosita de Pérez Pavón miembros del Equipo Nacional con sede en el D.F. </a:t>
            </a:r>
          </a:p>
          <a:p>
            <a:pPr algn="just"/>
            <a:endParaRPr lang="es-ES" sz="2600" dirty="0"/>
          </a:p>
        </p:txBody>
      </p:sp>
      <p:pic>
        <p:nvPicPr>
          <p:cNvPr id="12" name="Picture 3" descr="C:\Documents and Settings\gloria\Mis documentos\revista\compartiendo 002.jpg"/>
          <p:cNvPicPr>
            <a:picLocks noChangeAspect="1" noChangeArrowheads="1"/>
          </p:cNvPicPr>
          <p:nvPr/>
        </p:nvPicPr>
        <p:blipFill>
          <a:blip r:embed="rId3" cstate="print"/>
          <a:srcRect/>
          <a:stretch>
            <a:fillRect/>
          </a:stretch>
        </p:blipFill>
        <p:spPr bwMode="auto">
          <a:xfrm>
            <a:off x="285720" y="500042"/>
            <a:ext cx="2514570" cy="3214710"/>
          </a:xfrm>
          <a:prstGeom prst="rect">
            <a:avLst/>
          </a:prstGeom>
          <a:noFill/>
        </p:spPr>
      </p:pic>
      <p:pic>
        <p:nvPicPr>
          <p:cNvPr id="14" name="Picture 2" descr="C:\Documents and Settings\gloria\Mis documentos\revista\compartiendo 003.jpg"/>
          <p:cNvPicPr>
            <a:picLocks noChangeAspect="1" noChangeArrowheads="1"/>
          </p:cNvPicPr>
          <p:nvPr/>
        </p:nvPicPr>
        <p:blipFill>
          <a:blip r:embed="rId4" cstate="print"/>
          <a:srcRect/>
          <a:stretch>
            <a:fillRect/>
          </a:stretch>
        </p:blipFill>
        <p:spPr bwMode="auto">
          <a:xfrm>
            <a:off x="6500826" y="3929066"/>
            <a:ext cx="1935694" cy="26661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200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par>
                                <p:cTn id="13" presetID="21" presetClass="entr" presetSubtype="1" fill="hold" nodeType="withEffect">
                                  <p:stCondLst>
                                    <p:cond delay="400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34" y="6927"/>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5</a:t>
            </a:fld>
            <a:endParaRPr lang="en-US"/>
          </a:p>
        </p:txBody>
      </p:sp>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sp>
        <p:nvSpPr>
          <p:cNvPr id="3" name="TextBox 2"/>
          <p:cNvSpPr txBox="1"/>
          <p:nvPr/>
        </p:nvSpPr>
        <p:spPr>
          <a:xfrm>
            <a:off x="214282" y="302359"/>
            <a:ext cx="8643998" cy="6663363"/>
          </a:xfrm>
          <a:prstGeom prst="rect">
            <a:avLst/>
          </a:prstGeom>
          <a:noFill/>
        </p:spPr>
        <p:txBody>
          <a:bodyPr wrap="square" rtlCol="0">
            <a:spAutoFit/>
          </a:bodyPr>
          <a:lstStyle/>
          <a:p>
            <a:pPr algn="just">
              <a:buFont typeface="Arial" pitchFamily="34" charset="0"/>
              <a:buChar char="•"/>
            </a:pPr>
            <a:r>
              <a:rPr lang="es-ES" sz="2400" dirty="0" smtClean="0"/>
              <a:t>1994 – 2003 La Coordinación de la Revista la toma el Regional de Monterrey con Pepa de Pozas y equipo, luego con Alma Patria </a:t>
            </a:r>
            <a:r>
              <a:rPr lang="es-ES" sz="2400" dirty="0" err="1" smtClean="0"/>
              <a:t>Dib</a:t>
            </a:r>
            <a:r>
              <a:rPr lang="es-ES" sz="2400" dirty="0" smtClean="0"/>
              <a:t> García y le dan la presentación actual.</a:t>
            </a:r>
            <a:endParaRPr lang="es-ES" sz="2400" dirty="0"/>
          </a:p>
          <a:p>
            <a:pPr algn="just"/>
            <a:endParaRPr lang="es-ES" sz="2400" dirty="0" smtClean="0"/>
          </a:p>
          <a:p>
            <a:pPr algn="just">
              <a:buFont typeface="Arial" pitchFamily="34" charset="0"/>
              <a:buChar char="•"/>
            </a:pPr>
            <a:r>
              <a:rPr lang="es-ES" sz="2400" dirty="0" smtClean="0"/>
              <a:t>2003 pasa al Regional de Mérida Yucatán siendo responsable Linda Pino de Cámara.</a:t>
            </a:r>
          </a:p>
          <a:p>
            <a:pPr algn="just"/>
            <a:endParaRPr lang="es-ES" sz="2400" dirty="0" smtClean="0"/>
          </a:p>
          <a:p>
            <a:pPr algn="just">
              <a:buFont typeface="Arial" pitchFamily="34" charset="0"/>
              <a:buChar char="•"/>
            </a:pPr>
            <a:r>
              <a:rPr lang="es-ES" sz="2400" dirty="0" smtClean="0"/>
              <a:t>2006 pasa el Regional Culiacán con Hortensia Gamboa de Fierro, le dan color en el interior.</a:t>
            </a:r>
          </a:p>
          <a:p>
            <a:pPr algn="just">
              <a:buFont typeface="Arial" pitchFamily="34" charset="0"/>
              <a:buChar char="•"/>
            </a:pPr>
            <a:endParaRPr lang="es-ES" sz="2400" dirty="0" smtClean="0"/>
          </a:p>
          <a:p>
            <a:pPr algn="just">
              <a:buFont typeface="Arial" pitchFamily="34" charset="0"/>
              <a:buChar char="•"/>
            </a:pPr>
            <a:r>
              <a:rPr lang="es-ES" sz="2400" dirty="0" smtClean="0"/>
              <a:t>2009 pasa al regional de Ciudad Obregón con Leonor Amaya de Zubia quien  le dio énfasis a la espiritualidad.</a:t>
            </a:r>
          </a:p>
          <a:p>
            <a:pPr algn="just"/>
            <a:endParaRPr lang="es-ES" sz="2400" dirty="0" smtClean="0"/>
          </a:p>
          <a:p>
            <a:pPr algn="just">
              <a:buFont typeface="Arial" pitchFamily="34" charset="0"/>
              <a:buChar char="•"/>
            </a:pPr>
            <a:r>
              <a:rPr lang="es-ES" sz="2400" dirty="0" smtClean="0"/>
              <a:t>2012-2015 San Luis Potosí que le da una nueva imagen, colorido, artículos  para cada una de la áreas, recreativos, etc., siendo la Coordinadora de la Revista Coco Zavala Mena.</a:t>
            </a:r>
            <a:endParaRPr lang="en-US" sz="2400" dirty="0" smtClean="0"/>
          </a:p>
          <a:p>
            <a:pPr algn="just">
              <a:buFont typeface="Arial" pitchFamily="34" charset="0"/>
              <a:buChar char="•"/>
            </a:pPr>
            <a:endParaRPr lang="es-ES" sz="2500" dirty="0" smtClean="0"/>
          </a:p>
          <a:p>
            <a:endParaRPr lang="es-MX" dirty="0"/>
          </a:p>
        </p:txBody>
      </p:sp>
      <p:sp>
        <p:nvSpPr>
          <p:cNvPr id="9" name="8 Rectángulo"/>
          <p:cNvSpPr/>
          <p:nvPr/>
        </p:nvSpPr>
        <p:spPr>
          <a:xfrm>
            <a:off x="357158" y="1500174"/>
            <a:ext cx="5786478" cy="492443"/>
          </a:xfrm>
          <a:prstGeom prst="rect">
            <a:avLst/>
          </a:prstGeom>
        </p:spPr>
        <p:txBody>
          <a:bodyPr wrap="square">
            <a:spAutoFit/>
          </a:bodyPr>
          <a:lstStyle/>
          <a:p>
            <a:endParaRPr lang="es-ES" sz="2600" dirty="0"/>
          </a:p>
        </p:txBody>
      </p:sp>
    </p:spTree>
    <p:extLst>
      <p:ext uri="{BB962C8B-B14F-4D97-AF65-F5344CB8AC3E}">
        <p14:creationId xmlns="" xmlns:p14="http://schemas.microsoft.com/office/powerpoint/2010/main" val="18315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34" y="0"/>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6</a:t>
            </a:fld>
            <a:endParaRPr lang="en-US"/>
          </a:p>
        </p:txBody>
      </p:sp>
      <p:sp>
        <p:nvSpPr>
          <p:cNvPr id="6" name="TextBox 5"/>
          <p:cNvSpPr txBox="1"/>
          <p:nvPr/>
        </p:nvSpPr>
        <p:spPr>
          <a:xfrm>
            <a:off x="285720" y="357166"/>
            <a:ext cx="8572560" cy="2723823"/>
          </a:xfrm>
          <a:prstGeom prst="rect">
            <a:avLst/>
          </a:prstGeom>
          <a:noFill/>
        </p:spPr>
        <p:txBody>
          <a:bodyPr wrap="square" rtlCol="0">
            <a:spAutoFit/>
          </a:bodyPr>
          <a:lstStyle/>
          <a:p>
            <a:pPr algn="just"/>
            <a:r>
              <a:rPr lang="en-US" sz="3200" dirty="0" smtClean="0"/>
              <a:t>En el </a:t>
            </a:r>
            <a:r>
              <a:rPr lang="en-US" sz="3200" dirty="0" err="1" smtClean="0"/>
              <a:t>contenido</a:t>
            </a:r>
            <a:r>
              <a:rPr lang="en-US" sz="3200" dirty="0" smtClean="0"/>
              <a:t> de la </a:t>
            </a:r>
            <a:r>
              <a:rPr lang="en-US" sz="3200" dirty="0" err="1" smtClean="0"/>
              <a:t>Revista</a:t>
            </a:r>
            <a:r>
              <a:rPr lang="en-US" sz="3200" dirty="0" smtClean="0"/>
              <a:t> </a:t>
            </a:r>
            <a:r>
              <a:rPr lang="en-US" sz="3200" dirty="0" err="1" smtClean="0"/>
              <a:t>podemos</a:t>
            </a:r>
            <a:r>
              <a:rPr lang="en-US" sz="3200" dirty="0" smtClean="0"/>
              <a:t> </a:t>
            </a:r>
            <a:r>
              <a:rPr lang="en-US" sz="3200" dirty="0" err="1" smtClean="0"/>
              <a:t>encontrar</a:t>
            </a:r>
            <a:r>
              <a:rPr lang="en-US" sz="3200" dirty="0" smtClean="0"/>
              <a:t> </a:t>
            </a:r>
            <a:r>
              <a:rPr lang="en-US" sz="3200" dirty="0" err="1" smtClean="0"/>
              <a:t>artículos</a:t>
            </a:r>
            <a:r>
              <a:rPr lang="en-US" sz="3200" dirty="0" smtClean="0"/>
              <a:t>  </a:t>
            </a:r>
            <a:r>
              <a:rPr lang="en-US" sz="3200" dirty="0" err="1" smtClean="0"/>
              <a:t>para</a:t>
            </a:r>
            <a:r>
              <a:rPr lang="en-US" sz="3200" dirty="0" smtClean="0"/>
              <a:t> </a:t>
            </a:r>
            <a:r>
              <a:rPr lang="en-US" sz="3200" dirty="0" err="1" smtClean="0"/>
              <a:t>cada</a:t>
            </a:r>
            <a:r>
              <a:rPr lang="en-US" sz="3200" dirty="0" smtClean="0"/>
              <a:t> </a:t>
            </a:r>
            <a:r>
              <a:rPr lang="en-US" sz="3200" dirty="0" err="1" smtClean="0"/>
              <a:t>una</a:t>
            </a:r>
            <a:r>
              <a:rPr lang="en-US" sz="3200" dirty="0" smtClean="0"/>
              <a:t> de las </a:t>
            </a:r>
            <a:r>
              <a:rPr lang="en-US" sz="3200" dirty="0" err="1" smtClean="0"/>
              <a:t>áreas</a:t>
            </a:r>
            <a:r>
              <a:rPr lang="en-US" sz="3200" dirty="0" smtClean="0"/>
              <a:t> y </a:t>
            </a:r>
            <a:r>
              <a:rPr lang="en-US" sz="3200" dirty="0" err="1" smtClean="0"/>
              <a:t>temas</a:t>
            </a:r>
            <a:r>
              <a:rPr lang="en-US" sz="3200" dirty="0" smtClean="0"/>
              <a:t> </a:t>
            </a:r>
            <a:r>
              <a:rPr lang="en-US" sz="3200" dirty="0" err="1" smtClean="0"/>
              <a:t>que</a:t>
            </a:r>
            <a:r>
              <a:rPr lang="en-US" sz="3200" dirty="0" smtClean="0"/>
              <a:t>  </a:t>
            </a:r>
            <a:r>
              <a:rPr lang="en-US" sz="3200" dirty="0" err="1" smtClean="0"/>
              <a:t>permiten</a:t>
            </a:r>
            <a:r>
              <a:rPr lang="en-US" sz="3200" dirty="0" smtClean="0"/>
              <a:t> </a:t>
            </a:r>
            <a:r>
              <a:rPr lang="en-US" sz="3200" dirty="0" err="1" smtClean="0"/>
              <a:t>actualizar</a:t>
            </a:r>
            <a:r>
              <a:rPr lang="en-US" sz="3200" dirty="0" smtClean="0"/>
              <a:t> a </a:t>
            </a:r>
            <a:r>
              <a:rPr lang="en-US" sz="3200" dirty="0" err="1" smtClean="0"/>
              <a:t>quienes</a:t>
            </a:r>
            <a:r>
              <a:rPr lang="en-US" sz="3200" dirty="0" smtClean="0"/>
              <a:t> la </a:t>
            </a:r>
            <a:r>
              <a:rPr lang="en-US" sz="3200" dirty="0" err="1" smtClean="0"/>
              <a:t>adquieren</a:t>
            </a:r>
            <a:r>
              <a:rPr lang="en-US" sz="3200" dirty="0" smtClean="0"/>
              <a:t>, tales </a:t>
            </a:r>
            <a:r>
              <a:rPr lang="en-US" sz="3200" dirty="0" err="1" smtClean="0"/>
              <a:t>como</a:t>
            </a:r>
            <a:r>
              <a:rPr lang="en-US" sz="3200" dirty="0" smtClean="0"/>
              <a:t>……</a:t>
            </a:r>
          </a:p>
          <a:p>
            <a:pPr algn="just"/>
            <a:endParaRPr lang="en-US" sz="2500" dirty="0" smtClean="0"/>
          </a:p>
          <a:p>
            <a:endParaRPr lang="es-MX" b="1" dirty="0"/>
          </a:p>
        </p:txBody>
      </p:sp>
      <p:sp>
        <p:nvSpPr>
          <p:cNvPr id="14" name="13 Rectángulo"/>
          <p:cNvSpPr/>
          <p:nvPr/>
        </p:nvSpPr>
        <p:spPr>
          <a:xfrm>
            <a:off x="571472" y="2786058"/>
            <a:ext cx="3214710" cy="861774"/>
          </a:xfrm>
          <a:prstGeom prst="rect">
            <a:avLst/>
          </a:prstGeom>
        </p:spPr>
        <p:txBody>
          <a:bodyPr wrap="square">
            <a:spAutoFit/>
          </a:bodyPr>
          <a:lstStyle/>
          <a:p>
            <a:pPr algn="just"/>
            <a:endParaRPr lang="en-US" b="1" dirty="0" smtClean="0"/>
          </a:p>
          <a:p>
            <a:pPr algn="ctr"/>
            <a:r>
              <a:rPr lang="es-ES" sz="3200" b="1" dirty="0" smtClean="0"/>
              <a:t>EVANGELIZACIÓN</a:t>
            </a:r>
            <a:endParaRPr lang="es-MX" sz="3200" b="1" dirty="0" smtClean="0"/>
          </a:p>
        </p:txBody>
      </p:sp>
      <p:sp>
        <p:nvSpPr>
          <p:cNvPr id="15" name="TextBox 8"/>
          <p:cNvSpPr txBox="1"/>
          <p:nvPr/>
        </p:nvSpPr>
        <p:spPr>
          <a:xfrm>
            <a:off x="4499992" y="2924944"/>
            <a:ext cx="4357686" cy="1077218"/>
          </a:xfrm>
          <a:prstGeom prst="rect">
            <a:avLst/>
          </a:prstGeom>
          <a:noFill/>
        </p:spPr>
        <p:txBody>
          <a:bodyPr wrap="square" rtlCol="0">
            <a:spAutoFit/>
          </a:bodyPr>
          <a:lstStyle/>
          <a:p>
            <a:pPr algn="ctr"/>
            <a:r>
              <a:rPr lang="en-US" sz="3200" b="1" dirty="0" smtClean="0"/>
              <a:t>FAMILIA Y RELACIONES HUMANAS. </a:t>
            </a:r>
            <a:endParaRPr lang="es-MX" sz="3200" b="1" dirty="0"/>
          </a:p>
        </p:txBody>
      </p:sp>
      <p:pic>
        <p:nvPicPr>
          <p:cNvPr id="17" name="Picture 8" descr="C:\Users\ma.eugenia\Pictures\AMSIF FOTOS REVISTA # 3\IMG_3936.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466185">
            <a:off x="673397" y="3817343"/>
            <a:ext cx="1655698" cy="2165681"/>
          </a:xfrm>
          <a:prstGeom prst="rect">
            <a:avLst/>
          </a:prstGeom>
          <a:noFill/>
          <a:ln w="12700">
            <a:solidFill>
              <a:schemeClr val="tx1"/>
            </a:solidFill>
          </a:ln>
          <a:effectLst>
            <a:glow rad="63500">
              <a:schemeClr val="tx1">
                <a:alpha val="40000"/>
              </a:schemeClr>
            </a:glow>
          </a:effectLst>
          <a:extLst>
            <a:ext uri="{909E8E84-426E-40DD-AFC4-6F175D3DCCD1}">
              <a14:hiddenFill xmlns="" xmlns:a14="http://schemas.microsoft.com/office/drawing/2010/main">
                <a:solidFill>
                  <a:srgbClr val="FFFFFF"/>
                </a:solidFill>
              </a14:hiddenFill>
            </a:ext>
          </a:extLst>
        </p:spPr>
      </p:pic>
      <p:pic>
        <p:nvPicPr>
          <p:cNvPr id="13" name="Picture 2" descr="C:\Documents and Settings\gloria\Mis documentos\nvo pp revista\fotos revista (3).JPG"/>
          <p:cNvPicPr>
            <a:picLocks noChangeAspect="1" noChangeArrowheads="1"/>
          </p:cNvPicPr>
          <p:nvPr/>
        </p:nvPicPr>
        <p:blipFill>
          <a:blip r:embed="rId4" cstate="print"/>
          <a:srcRect/>
          <a:stretch>
            <a:fillRect/>
          </a:stretch>
        </p:blipFill>
        <p:spPr bwMode="auto">
          <a:xfrm rot="774994">
            <a:off x="5984601" y="4139600"/>
            <a:ext cx="1867124" cy="2541878"/>
          </a:xfrm>
          <a:prstGeom prst="rect">
            <a:avLst/>
          </a:prstGeom>
          <a:solidFill>
            <a:schemeClr val="tx1"/>
          </a:solidFill>
          <a:ln w="19050">
            <a:solidFill>
              <a:schemeClr val="tx1"/>
            </a:solidFill>
          </a:ln>
          <a:effectLst>
            <a:glow rad="63500">
              <a:schemeClr val="tx1">
                <a:alpha val="40000"/>
              </a:schemeClr>
            </a:glow>
          </a:effectLst>
        </p:spPr>
      </p:pic>
      <p:sp>
        <p:nvSpPr>
          <p:cNvPr id="19" name="TextBox 2"/>
          <p:cNvSpPr txBox="1"/>
          <p:nvPr/>
        </p:nvSpPr>
        <p:spPr>
          <a:xfrm>
            <a:off x="500034" y="2357430"/>
            <a:ext cx="8143900" cy="523220"/>
          </a:xfrm>
          <a:prstGeom prst="rect">
            <a:avLst/>
          </a:prstGeom>
          <a:noFill/>
        </p:spPr>
        <p:txBody>
          <a:bodyPr wrap="square" rtlCol="0">
            <a:spAutoFit/>
          </a:bodyPr>
          <a:lstStyle/>
          <a:p>
            <a:r>
              <a:rPr lang="en-US" sz="2800" b="1" dirty="0" smtClean="0"/>
              <a:t>MATERIAL DE APOYO PARA LAS DIFERENTES ÁREAS :</a:t>
            </a:r>
            <a:endParaRPr lang="es-MX" sz="2800" b="1" dirty="0"/>
          </a:p>
        </p:txBody>
      </p:sp>
      <p:pic>
        <p:nvPicPr>
          <p:cNvPr id="18" name="Picture 13" descr="C:\Documents and Settings\gloria\Mis documentos\nvo pp revista\encuesta.JPG"/>
          <p:cNvPicPr>
            <a:picLocks noChangeAspect="1" noChangeArrowheads="1"/>
          </p:cNvPicPr>
          <p:nvPr/>
        </p:nvPicPr>
        <p:blipFill>
          <a:blip r:embed="rId5" cstate="print"/>
          <a:srcRect/>
          <a:stretch>
            <a:fillRect/>
          </a:stretch>
        </p:blipFill>
        <p:spPr bwMode="auto">
          <a:xfrm rot="1306544">
            <a:off x="2284215" y="4097452"/>
            <a:ext cx="1728916" cy="2362412"/>
          </a:xfrm>
          <a:prstGeom prst="rect">
            <a:avLst/>
          </a:prstGeom>
          <a:noFill/>
        </p:spPr>
      </p:pic>
    </p:spTree>
    <p:extLst>
      <p:ext uri="{BB962C8B-B14F-4D97-AF65-F5344CB8AC3E}">
        <p14:creationId xmlns="" xmlns:p14="http://schemas.microsoft.com/office/powerpoint/2010/main" val="35075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000" fill="hold"/>
                                        <p:tgtEl>
                                          <p:spTgt spid="14"/>
                                        </p:tgtEl>
                                        <p:attrNameLst>
                                          <p:attrName>ppt_w</p:attrName>
                                        </p:attrNameLst>
                                      </p:cBhvr>
                                      <p:tavLst>
                                        <p:tav tm="0">
                                          <p:val>
                                            <p:fltVal val="0"/>
                                          </p:val>
                                        </p:tav>
                                        <p:tav tm="100000">
                                          <p:val>
                                            <p:strVal val="#ppt_w"/>
                                          </p:val>
                                        </p:tav>
                                      </p:tavLst>
                                    </p:anim>
                                    <p:anim calcmode="lin" valueType="num">
                                      <p:cBhvr>
                                        <p:cTn id="22" dur="1000" fill="hold"/>
                                        <p:tgtEl>
                                          <p:spTgt spid="14"/>
                                        </p:tgtEl>
                                        <p:attrNameLst>
                                          <p:attrName>ppt_h</p:attrName>
                                        </p:attrNameLst>
                                      </p:cBhvr>
                                      <p:tavLst>
                                        <p:tav tm="0">
                                          <p:val>
                                            <p:fltVal val="0"/>
                                          </p:val>
                                        </p:tav>
                                        <p:tav tm="100000">
                                          <p:val>
                                            <p:strVal val="#ppt_h"/>
                                          </p:val>
                                        </p:tav>
                                      </p:tavLst>
                                    </p:anim>
                                    <p:anim calcmode="lin" valueType="num">
                                      <p:cBhvr>
                                        <p:cTn id="23" dur="1000" fill="hold"/>
                                        <p:tgtEl>
                                          <p:spTgt spid="14"/>
                                        </p:tgtEl>
                                        <p:attrNameLst>
                                          <p:attrName>style.rotation</p:attrName>
                                        </p:attrNameLst>
                                      </p:cBhvr>
                                      <p:tavLst>
                                        <p:tav tm="0">
                                          <p:val>
                                            <p:fltVal val="90"/>
                                          </p:val>
                                        </p:tav>
                                        <p:tav tm="100000">
                                          <p:val>
                                            <p:fltVal val="0"/>
                                          </p:val>
                                        </p:tav>
                                      </p:tavLst>
                                    </p:anim>
                                    <p:animEffect transition="in" filter="fade">
                                      <p:cBhvr>
                                        <p:cTn id="24" dur="1000"/>
                                        <p:tgtEl>
                                          <p:spTgt spid="14"/>
                                        </p:tgtEl>
                                      </p:cBhvr>
                                    </p:animEffect>
                                  </p:childTnLst>
                                </p:cTn>
                              </p:par>
                              <p:par>
                                <p:cTn id="25" presetID="16" presetClass="entr" presetSubtype="21"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par>
                                <p:cTn id="28" presetID="16" presetClass="entr" presetSubtype="21"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 calcmode="lin" valueType="num">
                                      <p:cBhvr>
                                        <p:cTn id="37" dur="1000" fill="hold"/>
                                        <p:tgtEl>
                                          <p:spTgt spid="15"/>
                                        </p:tgtEl>
                                        <p:attrNameLst>
                                          <p:attrName>style.rotation</p:attrName>
                                        </p:attrNameLst>
                                      </p:cBhvr>
                                      <p:tavLst>
                                        <p:tav tm="0">
                                          <p:val>
                                            <p:fltVal val="90"/>
                                          </p:val>
                                        </p:tav>
                                        <p:tav tm="100000">
                                          <p:val>
                                            <p:fltVal val="0"/>
                                          </p:val>
                                        </p:tav>
                                      </p:tavLst>
                                    </p:anim>
                                    <p:animEffect transition="in" filter="fade">
                                      <p:cBhvr>
                                        <p:cTn id="38" dur="1000"/>
                                        <p:tgtEl>
                                          <p:spTgt spid="15"/>
                                        </p:tgtEl>
                                      </p:cBhvr>
                                    </p:animEffect>
                                  </p:childTnLst>
                                </p:cTn>
                              </p:par>
                              <p:par>
                                <p:cTn id="39" presetID="21" presetClass="entr" presetSubtype="1"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734" y="0"/>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7</a:t>
            </a:fld>
            <a:endParaRPr lang="en-US"/>
          </a:p>
        </p:txBody>
      </p:sp>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sp>
        <p:nvSpPr>
          <p:cNvPr id="11" name="TextBox 10"/>
          <p:cNvSpPr txBox="1"/>
          <p:nvPr/>
        </p:nvSpPr>
        <p:spPr>
          <a:xfrm>
            <a:off x="352229" y="3694093"/>
            <a:ext cx="2143140" cy="954107"/>
          </a:xfrm>
          <a:prstGeom prst="rect">
            <a:avLst/>
          </a:prstGeom>
          <a:noFill/>
        </p:spPr>
        <p:txBody>
          <a:bodyPr wrap="square" rtlCol="0">
            <a:spAutoFit/>
          </a:bodyPr>
          <a:lstStyle/>
          <a:p>
            <a:pPr algn="ctr"/>
            <a:r>
              <a:rPr lang="en-US" sz="2800" b="1" dirty="0" smtClean="0"/>
              <a:t>CIENCIAS </a:t>
            </a:r>
          </a:p>
          <a:p>
            <a:pPr algn="ctr"/>
            <a:r>
              <a:rPr lang="en-US" sz="2800" b="1" dirty="0" smtClean="0"/>
              <a:t>SOCIALES</a:t>
            </a:r>
            <a:endParaRPr lang="es-MX" sz="2800" b="1" dirty="0"/>
          </a:p>
        </p:txBody>
      </p:sp>
      <p:pic>
        <p:nvPicPr>
          <p:cNvPr id="5122" name="Picture 2" descr="C:\Users\ma.eugenia\Pictures\AMSIF FOTOS REVISTA # 1\IMG_385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rot="1880264">
            <a:off x="1937046" y="3999977"/>
            <a:ext cx="1864220" cy="2452502"/>
          </a:xfrm>
          <a:prstGeom prst="rect">
            <a:avLst/>
          </a:prstGeom>
          <a:noFill/>
          <a:ln w="12700">
            <a:solidFill>
              <a:schemeClr val="tx1"/>
            </a:solidFill>
          </a:ln>
          <a:effectLst>
            <a:glow rad="63500">
              <a:schemeClr val="tx1">
                <a:alpha val="40000"/>
              </a:schemeClr>
            </a:glow>
          </a:effectLst>
          <a:extLst>
            <a:ext uri="{909E8E84-426E-40DD-AFC4-6F175D3DCCD1}">
              <a14:hiddenFill xmlns="" xmlns:a14="http://schemas.microsoft.com/office/drawing/2010/main">
                <a:solidFill>
                  <a:srgbClr val="FFFFFF"/>
                </a:solidFill>
              </a14:hiddenFill>
            </a:ext>
          </a:extLst>
        </p:spPr>
      </p:pic>
      <p:sp>
        <p:nvSpPr>
          <p:cNvPr id="19" name="TextBox 10"/>
          <p:cNvSpPr txBox="1"/>
          <p:nvPr/>
        </p:nvSpPr>
        <p:spPr>
          <a:xfrm>
            <a:off x="357158" y="214290"/>
            <a:ext cx="2714644" cy="954107"/>
          </a:xfrm>
          <a:prstGeom prst="rect">
            <a:avLst/>
          </a:prstGeom>
          <a:noFill/>
        </p:spPr>
        <p:txBody>
          <a:bodyPr wrap="square" rtlCol="0">
            <a:spAutoFit/>
          </a:bodyPr>
          <a:lstStyle/>
          <a:p>
            <a:pPr algn="ctr"/>
            <a:r>
              <a:rPr lang="en-US" sz="2800" b="1" dirty="0" smtClean="0"/>
              <a:t>PROMOCIÓN DE LA SALUD</a:t>
            </a:r>
            <a:endParaRPr lang="es-MX" sz="2800" b="1" dirty="0"/>
          </a:p>
        </p:txBody>
      </p:sp>
      <p:pic>
        <p:nvPicPr>
          <p:cNvPr id="20" name="Picture 8" descr="C:\Users\ma.eugenia\Pictures\AMSIF FOTOS REVISTA # 3\IMG_3826.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4282" y="1285860"/>
            <a:ext cx="3166804" cy="2143140"/>
          </a:xfrm>
          <a:prstGeom prst="rect">
            <a:avLst/>
          </a:prstGeom>
          <a:solidFill>
            <a:schemeClr val="tx1"/>
          </a:solidFill>
          <a:ln w="12700">
            <a:solidFill>
              <a:schemeClr val="tx1"/>
            </a:solidFill>
          </a:ln>
          <a:effectLst>
            <a:glow rad="63500">
              <a:schemeClr val="tx1">
                <a:alpha val="40000"/>
              </a:schemeClr>
            </a:glow>
          </a:effectLst>
        </p:spPr>
      </p:pic>
      <p:sp>
        <p:nvSpPr>
          <p:cNvPr id="22" name="TextBox 9"/>
          <p:cNvSpPr txBox="1"/>
          <p:nvPr/>
        </p:nvSpPr>
        <p:spPr>
          <a:xfrm>
            <a:off x="4500562" y="285728"/>
            <a:ext cx="4214842" cy="954107"/>
          </a:xfrm>
          <a:prstGeom prst="rect">
            <a:avLst/>
          </a:prstGeom>
          <a:noFill/>
        </p:spPr>
        <p:txBody>
          <a:bodyPr wrap="square" rtlCol="0">
            <a:spAutoFit/>
          </a:bodyPr>
          <a:lstStyle/>
          <a:p>
            <a:pPr algn="ctr"/>
            <a:r>
              <a:rPr lang="en-US" sz="2800" b="1" dirty="0" smtClean="0"/>
              <a:t>ADMINISTRACIÓN DEL TIEMPO Y DEL ESFUERZO</a:t>
            </a:r>
            <a:endParaRPr lang="es-MX" sz="2800" b="1" dirty="0"/>
          </a:p>
        </p:txBody>
      </p:sp>
      <p:pic>
        <p:nvPicPr>
          <p:cNvPr id="12" name="Picture 2" descr="C:\Documents and Settings\gloria\Mis documentos\nvo pp revista\la foto 3.JPG"/>
          <p:cNvPicPr>
            <a:picLocks noChangeAspect="1" noChangeArrowheads="1"/>
          </p:cNvPicPr>
          <p:nvPr/>
        </p:nvPicPr>
        <p:blipFill>
          <a:blip r:embed="rId5" cstate="print"/>
          <a:srcRect/>
          <a:stretch>
            <a:fillRect/>
          </a:stretch>
        </p:blipFill>
        <p:spPr bwMode="auto">
          <a:xfrm>
            <a:off x="5214943" y="1285860"/>
            <a:ext cx="2597417" cy="2164515"/>
          </a:xfrm>
          <a:prstGeom prst="rect">
            <a:avLst/>
          </a:prstGeom>
          <a:solidFill>
            <a:schemeClr val="tx1"/>
          </a:solidFill>
          <a:ln w="19050">
            <a:solidFill>
              <a:schemeClr val="tx1"/>
            </a:solidFill>
          </a:ln>
          <a:effectLst>
            <a:glow rad="101600">
              <a:schemeClr val="tx1">
                <a:alpha val="60000"/>
              </a:schemeClr>
            </a:glow>
          </a:effectLst>
        </p:spPr>
      </p:pic>
      <p:sp>
        <p:nvSpPr>
          <p:cNvPr id="3" name="TextBox 2"/>
          <p:cNvSpPr txBox="1"/>
          <p:nvPr/>
        </p:nvSpPr>
        <p:spPr>
          <a:xfrm>
            <a:off x="6621663" y="3568573"/>
            <a:ext cx="2381394" cy="954107"/>
          </a:xfrm>
          <a:prstGeom prst="rect">
            <a:avLst/>
          </a:prstGeom>
          <a:noFill/>
        </p:spPr>
        <p:txBody>
          <a:bodyPr wrap="square" rtlCol="0">
            <a:spAutoFit/>
          </a:bodyPr>
          <a:lstStyle/>
          <a:p>
            <a:r>
              <a:rPr lang="en-US" sz="2800" b="1" dirty="0" smtClean="0"/>
              <a:t>MÉTODO </a:t>
            </a:r>
          </a:p>
          <a:p>
            <a:r>
              <a:rPr lang="en-US" sz="2800" b="1" dirty="0" smtClean="0"/>
              <a:t>AUTOGESTIVO</a:t>
            </a:r>
            <a:endParaRPr lang="en-US" sz="2800" b="1" dirty="0"/>
          </a:p>
        </p:txBody>
      </p:sp>
      <p:pic>
        <p:nvPicPr>
          <p:cNvPr id="1026" name="Picture 2" descr="C:\Users\marucita\Pictures\AMSIF REVISTA FOTOS\AAA.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rot="19132488">
            <a:off x="5186869" y="4003989"/>
            <a:ext cx="1824982" cy="2457371"/>
          </a:xfrm>
          <a:prstGeom prst="rect">
            <a:avLst/>
          </a:prstGeom>
          <a:solidFill>
            <a:schemeClr val="tx1"/>
          </a:solidFill>
          <a:ln w="19050">
            <a:solidFill>
              <a:schemeClr val="tx1"/>
            </a:solidFill>
          </a:ln>
          <a:effectLst>
            <a:glow rad="63500">
              <a:schemeClr val="tx1">
                <a:alpha val="40000"/>
              </a:schemeClr>
            </a:glow>
          </a:effectLst>
          <a:extLst/>
        </p:spPr>
      </p:pic>
    </p:spTree>
    <p:extLst>
      <p:ext uri="{BB962C8B-B14F-4D97-AF65-F5344CB8AC3E}">
        <p14:creationId xmlns="" xmlns:p14="http://schemas.microsoft.com/office/powerpoint/2010/main" val="344477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par>
                                <p:cTn id="11" presetID="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fltVal val="0"/>
                                          </p:val>
                                        </p:tav>
                                        <p:tav tm="100000">
                                          <p:val>
                                            <p:strVal val="#ppt_w"/>
                                          </p:val>
                                        </p:tav>
                                      </p:tavLst>
                                    </p:anim>
                                    <p:anim calcmode="lin" valueType="num">
                                      <p:cBhvr>
                                        <p:cTn id="31" dur="1000" fill="hold"/>
                                        <p:tgtEl>
                                          <p:spTgt spid="11"/>
                                        </p:tgtEl>
                                        <p:attrNameLst>
                                          <p:attrName>ppt_h</p:attrName>
                                        </p:attrNameLst>
                                      </p:cBhvr>
                                      <p:tavLst>
                                        <p:tav tm="0">
                                          <p:val>
                                            <p:fltVal val="0"/>
                                          </p:val>
                                        </p:tav>
                                        <p:tav tm="100000">
                                          <p:val>
                                            <p:strVal val="#ppt_h"/>
                                          </p:val>
                                        </p:tav>
                                      </p:tavLst>
                                    </p:anim>
                                    <p:anim calcmode="lin" valueType="num">
                                      <p:cBhvr>
                                        <p:cTn id="32" dur="1000" fill="hold"/>
                                        <p:tgtEl>
                                          <p:spTgt spid="11"/>
                                        </p:tgtEl>
                                        <p:attrNameLst>
                                          <p:attrName>style.rotation</p:attrName>
                                        </p:attrNameLst>
                                      </p:cBhvr>
                                      <p:tavLst>
                                        <p:tav tm="0">
                                          <p:val>
                                            <p:fltVal val="90"/>
                                          </p:val>
                                        </p:tav>
                                        <p:tav tm="100000">
                                          <p:val>
                                            <p:fltVal val="0"/>
                                          </p:val>
                                        </p:tav>
                                      </p:tavLst>
                                    </p:anim>
                                    <p:animEffect transition="in" filter="fade">
                                      <p:cBhvr>
                                        <p:cTn id="33" dur="1000"/>
                                        <p:tgtEl>
                                          <p:spTgt spid="11"/>
                                        </p:tgtEl>
                                      </p:cBhvr>
                                    </p:animEffect>
                                  </p:childTnLst>
                                </p:cTn>
                              </p:par>
                              <p:par>
                                <p:cTn id="34" presetID="26"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wipe(down)">
                                      <p:cBhvr>
                                        <p:cTn id="36" dur="580">
                                          <p:stCondLst>
                                            <p:cond delay="0"/>
                                          </p:stCondLst>
                                        </p:cTn>
                                        <p:tgtEl>
                                          <p:spTgt spid="5122"/>
                                        </p:tgtEl>
                                      </p:cBhvr>
                                    </p:animEffect>
                                    <p:anim calcmode="lin" valueType="num">
                                      <p:cBhvr>
                                        <p:cTn id="37"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42" dur="26">
                                          <p:stCondLst>
                                            <p:cond delay="650"/>
                                          </p:stCondLst>
                                        </p:cTn>
                                        <p:tgtEl>
                                          <p:spTgt spid="5122"/>
                                        </p:tgtEl>
                                      </p:cBhvr>
                                      <p:to x="100000" y="60000"/>
                                    </p:animScale>
                                    <p:animScale>
                                      <p:cBhvr>
                                        <p:cTn id="43" dur="166" decel="50000">
                                          <p:stCondLst>
                                            <p:cond delay="676"/>
                                          </p:stCondLst>
                                        </p:cTn>
                                        <p:tgtEl>
                                          <p:spTgt spid="5122"/>
                                        </p:tgtEl>
                                      </p:cBhvr>
                                      <p:to x="100000" y="100000"/>
                                    </p:animScale>
                                    <p:animScale>
                                      <p:cBhvr>
                                        <p:cTn id="44" dur="26">
                                          <p:stCondLst>
                                            <p:cond delay="1312"/>
                                          </p:stCondLst>
                                        </p:cTn>
                                        <p:tgtEl>
                                          <p:spTgt spid="5122"/>
                                        </p:tgtEl>
                                      </p:cBhvr>
                                      <p:to x="100000" y="80000"/>
                                    </p:animScale>
                                    <p:animScale>
                                      <p:cBhvr>
                                        <p:cTn id="45" dur="166" decel="50000">
                                          <p:stCondLst>
                                            <p:cond delay="1338"/>
                                          </p:stCondLst>
                                        </p:cTn>
                                        <p:tgtEl>
                                          <p:spTgt spid="5122"/>
                                        </p:tgtEl>
                                      </p:cBhvr>
                                      <p:to x="100000" y="100000"/>
                                    </p:animScale>
                                    <p:animScale>
                                      <p:cBhvr>
                                        <p:cTn id="46" dur="26">
                                          <p:stCondLst>
                                            <p:cond delay="1642"/>
                                          </p:stCondLst>
                                        </p:cTn>
                                        <p:tgtEl>
                                          <p:spTgt spid="5122"/>
                                        </p:tgtEl>
                                      </p:cBhvr>
                                      <p:to x="100000" y="90000"/>
                                    </p:animScale>
                                    <p:animScale>
                                      <p:cBhvr>
                                        <p:cTn id="47" dur="166" decel="50000">
                                          <p:stCondLst>
                                            <p:cond delay="1668"/>
                                          </p:stCondLst>
                                        </p:cTn>
                                        <p:tgtEl>
                                          <p:spTgt spid="5122"/>
                                        </p:tgtEl>
                                      </p:cBhvr>
                                      <p:to x="100000" y="100000"/>
                                    </p:animScale>
                                    <p:animScale>
                                      <p:cBhvr>
                                        <p:cTn id="48" dur="26">
                                          <p:stCondLst>
                                            <p:cond delay="1808"/>
                                          </p:stCondLst>
                                        </p:cTn>
                                        <p:tgtEl>
                                          <p:spTgt spid="5122"/>
                                        </p:tgtEl>
                                      </p:cBhvr>
                                      <p:to x="100000" y="95000"/>
                                    </p:animScale>
                                    <p:animScale>
                                      <p:cBhvr>
                                        <p:cTn id="49"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8</a:t>
            </a:fld>
            <a:endParaRPr lang="en-US"/>
          </a:p>
        </p:txBody>
      </p:sp>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sp>
        <p:nvSpPr>
          <p:cNvPr id="8" name="TextBox 7"/>
          <p:cNvSpPr txBox="1"/>
          <p:nvPr/>
        </p:nvSpPr>
        <p:spPr>
          <a:xfrm>
            <a:off x="4500562" y="357166"/>
            <a:ext cx="4429156" cy="954107"/>
          </a:xfrm>
          <a:prstGeom prst="rect">
            <a:avLst/>
          </a:prstGeom>
          <a:noFill/>
        </p:spPr>
        <p:txBody>
          <a:bodyPr wrap="square" rtlCol="0">
            <a:spAutoFit/>
          </a:bodyPr>
          <a:lstStyle/>
          <a:p>
            <a:pPr algn="ctr"/>
            <a:r>
              <a:rPr lang="en-US" sz="2800" b="1" dirty="0" smtClean="0"/>
              <a:t>MANUALIDADES Y TALLERES PRODUCTIVOS</a:t>
            </a:r>
            <a:endParaRPr lang="es-MX" sz="2800" b="1" dirty="0"/>
          </a:p>
        </p:txBody>
      </p:sp>
      <p:sp>
        <p:nvSpPr>
          <p:cNvPr id="9" name="TextBox 8"/>
          <p:cNvSpPr txBox="1"/>
          <p:nvPr/>
        </p:nvSpPr>
        <p:spPr>
          <a:xfrm>
            <a:off x="3929058" y="5000636"/>
            <a:ext cx="4786346" cy="954107"/>
          </a:xfrm>
          <a:prstGeom prst="rect">
            <a:avLst/>
          </a:prstGeom>
          <a:noFill/>
        </p:spPr>
        <p:txBody>
          <a:bodyPr wrap="square" rtlCol="0">
            <a:spAutoFit/>
          </a:bodyPr>
          <a:lstStyle/>
          <a:p>
            <a:pPr algn="ctr"/>
            <a:r>
              <a:rPr lang="en-US" sz="2800" b="1" dirty="0" smtClean="0"/>
              <a:t>DESARROLLO HUMANO INTEGRAL Y TRASCENDENTE </a:t>
            </a:r>
            <a:endParaRPr lang="es-MX" sz="2800" b="1" dirty="0"/>
          </a:p>
        </p:txBody>
      </p:sp>
      <p:pic>
        <p:nvPicPr>
          <p:cNvPr id="18" name="Picture 8" descr="C:\Users\ma.eugenia\Pictures\AMSIF FOTOS REVISTA # 3\IMG_397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928794" y="4000504"/>
            <a:ext cx="1853637" cy="2571768"/>
          </a:xfrm>
          <a:prstGeom prst="rect">
            <a:avLst/>
          </a:prstGeom>
          <a:solidFill>
            <a:schemeClr val="tx1"/>
          </a:solidFill>
          <a:ln w="12700">
            <a:solidFill>
              <a:schemeClr val="tx1"/>
            </a:solidFill>
          </a:ln>
          <a:effectLst>
            <a:glow rad="63500">
              <a:schemeClr val="tx1">
                <a:alpha val="40000"/>
              </a:schemeClr>
            </a:glow>
          </a:effectLst>
        </p:spPr>
      </p:pic>
      <p:sp>
        <p:nvSpPr>
          <p:cNvPr id="19" name="18 Rectángulo"/>
          <p:cNvSpPr/>
          <p:nvPr/>
        </p:nvSpPr>
        <p:spPr>
          <a:xfrm>
            <a:off x="214282" y="500042"/>
            <a:ext cx="3972754" cy="584775"/>
          </a:xfrm>
          <a:prstGeom prst="rect">
            <a:avLst/>
          </a:prstGeom>
        </p:spPr>
        <p:txBody>
          <a:bodyPr wrap="none">
            <a:spAutoFit/>
          </a:bodyPr>
          <a:lstStyle/>
          <a:p>
            <a:r>
              <a:rPr lang="en-US" sz="3200" b="1" dirty="0" smtClean="0"/>
              <a:t>COCINA  Y NUTRICIÓN</a:t>
            </a:r>
            <a:endParaRPr lang="es-MX" sz="3200" b="1" dirty="0"/>
          </a:p>
        </p:txBody>
      </p:sp>
      <p:pic>
        <p:nvPicPr>
          <p:cNvPr id="20" name="Picture 7" descr="C:\Users\ma.eugenia\Pictures\AMSIF FOTOS REVISTA # 3\IMG_3934.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0034" y="1357298"/>
            <a:ext cx="3585435" cy="2286016"/>
          </a:xfrm>
          <a:prstGeom prst="rect">
            <a:avLst/>
          </a:prstGeom>
          <a:noFill/>
          <a:ln w="12700">
            <a:solidFill>
              <a:schemeClr val="tx1"/>
            </a:solidFill>
          </a:ln>
          <a:effectLst>
            <a:glow rad="63500">
              <a:schemeClr val="tx1">
                <a:alpha val="40000"/>
              </a:schemeClr>
            </a:glow>
          </a:effectLst>
          <a:extLst>
            <a:ext uri="{909E8E84-426E-40DD-AFC4-6F175D3DCCD1}">
              <a14:hiddenFill xmlns="" xmlns:a14="http://schemas.microsoft.com/office/drawing/2010/main">
                <a:solidFill>
                  <a:srgbClr val="FFFFFF"/>
                </a:solidFill>
              </a14:hiddenFill>
            </a:ext>
          </a:extLst>
        </p:spPr>
      </p:pic>
      <p:pic>
        <p:nvPicPr>
          <p:cNvPr id="12" name="Picture 10" descr="C:\Documents and Settings\gloria\Mis documentos\nvo pp revista\manualidades.JPG"/>
          <p:cNvPicPr>
            <a:picLocks noChangeAspect="1" noChangeArrowheads="1"/>
          </p:cNvPicPr>
          <p:nvPr/>
        </p:nvPicPr>
        <p:blipFill>
          <a:blip r:embed="rId5" cstate="print"/>
          <a:srcRect/>
          <a:stretch>
            <a:fillRect/>
          </a:stretch>
        </p:blipFill>
        <p:spPr bwMode="auto">
          <a:xfrm>
            <a:off x="5929322" y="1357298"/>
            <a:ext cx="2320924" cy="3107514"/>
          </a:xfrm>
          <a:prstGeom prst="rect">
            <a:avLst/>
          </a:prstGeom>
          <a:solidFill>
            <a:schemeClr val="bg1"/>
          </a:solidFill>
          <a:ln w="12700">
            <a:solidFill>
              <a:schemeClr val="tx1"/>
            </a:solidFill>
          </a:ln>
          <a:effectLst>
            <a:glow rad="63500">
              <a:schemeClr val="bg1">
                <a:alpha val="40000"/>
              </a:schemeClr>
            </a:glow>
          </a:effectLst>
        </p:spPr>
      </p:pic>
    </p:spTree>
    <p:extLst>
      <p:ext uri="{BB962C8B-B14F-4D97-AF65-F5344CB8AC3E}">
        <p14:creationId xmlns="" xmlns:p14="http://schemas.microsoft.com/office/powerpoint/2010/main" val="29915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6"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80">
                                          <p:stCondLst>
                                            <p:cond delay="0"/>
                                          </p:stCondLst>
                                        </p:cTn>
                                        <p:tgtEl>
                                          <p:spTgt spid="20"/>
                                        </p:tgtEl>
                                      </p:cBhvr>
                                    </p:animEffect>
                                    <p:anim calcmode="lin" valueType="num">
                                      <p:cBhvr>
                                        <p:cTn id="1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7" dur="26">
                                          <p:stCondLst>
                                            <p:cond delay="650"/>
                                          </p:stCondLst>
                                        </p:cTn>
                                        <p:tgtEl>
                                          <p:spTgt spid="20"/>
                                        </p:tgtEl>
                                      </p:cBhvr>
                                      <p:to x="100000" y="60000"/>
                                    </p:animScale>
                                    <p:animScale>
                                      <p:cBhvr>
                                        <p:cTn id="18" dur="166" decel="50000">
                                          <p:stCondLst>
                                            <p:cond delay="676"/>
                                          </p:stCondLst>
                                        </p:cTn>
                                        <p:tgtEl>
                                          <p:spTgt spid="20"/>
                                        </p:tgtEl>
                                      </p:cBhvr>
                                      <p:to x="100000" y="100000"/>
                                    </p:animScale>
                                    <p:animScale>
                                      <p:cBhvr>
                                        <p:cTn id="19" dur="26">
                                          <p:stCondLst>
                                            <p:cond delay="1312"/>
                                          </p:stCondLst>
                                        </p:cTn>
                                        <p:tgtEl>
                                          <p:spTgt spid="20"/>
                                        </p:tgtEl>
                                      </p:cBhvr>
                                      <p:to x="100000" y="80000"/>
                                    </p:animScale>
                                    <p:animScale>
                                      <p:cBhvr>
                                        <p:cTn id="20" dur="166" decel="50000">
                                          <p:stCondLst>
                                            <p:cond delay="1338"/>
                                          </p:stCondLst>
                                        </p:cTn>
                                        <p:tgtEl>
                                          <p:spTgt spid="20"/>
                                        </p:tgtEl>
                                      </p:cBhvr>
                                      <p:to x="100000" y="100000"/>
                                    </p:animScale>
                                    <p:animScale>
                                      <p:cBhvr>
                                        <p:cTn id="21" dur="26">
                                          <p:stCondLst>
                                            <p:cond delay="1642"/>
                                          </p:stCondLst>
                                        </p:cTn>
                                        <p:tgtEl>
                                          <p:spTgt spid="20"/>
                                        </p:tgtEl>
                                      </p:cBhvr>
                                      <p:to x="100000" y="90000"/>
                                    </p:animScale>
                                    <p:animScale>
                                      <p:cBhvr>
                                        <p:cTn id="22" dur="166" decel="50000">
                                          <p:stCondLst>
                                            <p:cond delay="1668"/>
                                          </p:stCondLst>
                                        </p:cTn>
                                        <p:tgtEl>
                                          <p:spTgt spid="20"/>
                                        </p:tgtEl>
                                      </p:cBhvr>
                                      <p:to x="100000" y="100000"/>
                                    </p:animScale>
                                    <p:animScale>
                                      <p:cBhvr>
                                        <p:cTn id="23" dur="26">
                                          <p:stCondLst>
                                            <p:cond delay="1808"/>
                                          </p:stCondLst>
                                        </p:cTn>
                                        <p:tgtEl>
                                          <p:spTgt spid="20"/>
                                        </p:tgtEl>
                                      </p:cBhvr>
                                      <p:to x="100000" y="95000"/>
                                    </p:animScale>
                                    <p:animScale>
                                      <p:cBhvr>
                                        <p:cTn id="24" dur="166" decel="50000">
                                          <p:stCondLst>
                                            <p:cond delay="1834"/>
                                          </p:stCondLst>
                                        </p:cTn>
                                        <p:tgtEl>
                                          <p:spTgt spid="20"/>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par>
                                <p:cTn id="30" presetID="14" presetClass="entr" presetSubtype="1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16" presetClass="entr" presetSubtype="21"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s-MX" dirty="0"/>
          </a:p>
        </p:txBody>
      </p:sp>
      <p:pic>
        <p:nvPicPr>
          <p:cNvPr id="5" name="Content Placeholder 4"/>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27384"/>
            <a:ext cx="9155734" cy="6858000"/>
          </a:xfrm>
        </p:spPr>
      </p:pic>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a:p>
        </p:txBody>
      </p:sp>
      <p:sp>
        <p:nvSpPr>
          <p:cNvPr id="7" name="TextBox 6"/>
          <p:cNvSpPr txBox="1"/>
          <p:nvPr/>
        </p:nvSpPr>
        <p:spPr>
          <a:xfrm>
            <a:off x="685800" y="4648200"/>
            <a:ext cx="4953000" cy="369332"/>
          </a:xfrm>
          <a:prstGeom prst="rect">
            <a:avLst/>
          </a:prstGeom>
          <a:noFill/>
        </p:spPr>
        <p:txBody>
          <a:bodyPr wrap="square" rtlCol="0">
            <a:spAutoFit/>
          </a:bodyPr>
          <a:lstStyle/>
          <a:p>
            <a:endParaRPr lang="es-MX" dirty="0"/>
          </a:p>
        </p:txBody>
      </p:sp>
      <p:sp>
        <p:nvSpPr>
          <p:cNvPr id="8" name="TextBox 7"/>
          <p:cNvSpPr txBox="1"/>
          <p:nvPr/>
        </p:nvSpPr>
        <p:spPr>
          <a:xfrm>
            <a:off x="404783" y="548680"/>
            <a:ext cx="8501122" cy="1569660"/>
          </a:xfrm>
          <a:prstGeom prst="rect">
            <a:avLst/>
          </a:prstGeom>
          <a:noFill/>
        </p:spPr>
        <p:txBody>
          <a:bodyPr wrap="square" rtlCol="0">
            <a:spAutoFit/>
          </a:bodyPr>
          <a:lstStyle/>
          <a:p>
            <a:r>
              <a:rPr lang="en-US" sz="3200" dirty="0" smtClean="0"/>
              <a:t>El contenido de la </a:t>
            </a:r>
            <a:r>
              <a:rPr lang="en-US" sz="3200" dirty="0" err="1" smtClean="0"/>
              <a:t>Revista</a:t>
            </a:r>
            <a:r>
              <a:rPr lang="en-US" sz="3200" dirty="0" smtClean="0"/>
              <a:t> </a:t>
            </a:r>
            <a:r>
              <a:rPr lang="en-US" sz="3200" dirty="0" err="1" smtClean="0"/>
              <a:t>está</a:t>
            </a:r>
            <a:r>
              <a:rPr lang="en-US" sz="3200" dirty="0" smtClean="0"/>
              <a:t>  </a:t>
            </a:r>
            <a:r>
              <a:rPr lang="en-US" sz="3200" dirty="0" err="1" smtClean="0"/>
              <a:t>formado</a:t>
            </a:r>
            <a:r>
              <a:rPr lang="en-US" sz="3200" dirty="0" smtClean="0"/>
              <a:t> </a:t>
            </a:r>
            <a:r>
              <a:rPr lang="en-US" sz="3200" dirty="0" err="1" smtClean="0"/>
              <a:t>también</a:t>
            </a:r>
            <a:r>
              <a:rPr lang="en-US" sz="3200" dirty="0" smtClean="0"/>
              <a:t> </a:t>
            </a:r>
            <a:r>
              <a:rPr lang="en-US" sz="3200" dirty="0" err="1" smtClean="0"/>
              <a:t>por</a:t>
            </a:r>
            <a:r>
              <a:rPr lang="en-US" sz="3200" dirty="0" smtClean="0"/>
              <a:t> </a:t>
            </a:r>
            <a:r>
              <a:rPr lang="en-US" sz="3200" dirty="0" err="1" smtClean="0"/>
              <a:t>avisos</a:t>
            </a:r>
            <a:r>
              <a:rPr lang="en-US" sz="3200" dirty="0" smtClean="0"/>
              <a:t>, </a:t>
            </a:r>
            <a:r>
              <a:rPr lang="en-US" sz="3200" dirty="0" err="1" smtClean="0"/>
              <a:t>convocatorias</a:t>
            </a:r>
            <a:r>
              <a:rPr lang="en-US" sz="3200" dirty="0" smtClean="0"/>
              <a:t> y </a:t>
            </a:r>
            <a:r>
              <a:rPr lang="en-US" sz="3200" dirty="0" err="1" smtClean="0"/>
              <a:t>mensajes</a:t>
            </a:r>
            <a:r>
              <a:rPr lang="en-US" sz="3200" dirty="0" smtClean="0"/>
              <a:t> de los </a:t>
            </a:r>
            <a:r>
              <a:rPr lang="en-US" sz="3200" dirty="0" err="1" smtClean="0"/>
              <a:t>diferentes</a:t>
            </a:r>
            <a:r>
              <a:rPr lang="en-US" sz="3200" dirty="0" smtClean="0"/>
              <a:t> </a:t>
            </a:r>
            <a:r>
              <a:rPr lang="en-US" sz="3200" dirty="0" err="1" smtClean="0"/>
              <a:t>equipos</a:t>
            </a:r>
            <a:r>
              <a:rPr lang="en-US" sz="3200" dirty="0" smtClean="0"/>
              <a:t> de la </a:t>
            </a:r>
            <a:r>
              <a:rPr lang="en-US" sz="3200" dirty="0" err="1" smtClean="0"/>
              <a:t>Coordinación</a:t>
            </a:r>
            <a:r>
              <a:rPr lang="en-US" sz="3200" dirty="0" smtClean="0"/>
              <a:t> Nacional. </a:t>
            </a:r>
          </a:p>
        </p:txBody>
      </p:sp>
      <p:pic>
        <p:nvPicPr>
          <p:cNvPr id="7172" name="Picture 4" descr="C:\Users\ma.eugenia\Pictures\AMSIF FOTOS REVISTA # 3\IMG_395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72198" y="2643182"/>
            <a:ext cx="2833707" cy="2125281"/>
          </a:xfrm>
          <a:prstGeom prst="rect">
            <a:avLst/>
          </a:prstGeom>
          <a:solidFill>
            <a:schemeClr val="bg1"/>
          </a:solidFill>
          <a:ln w="12700">
            <a:solidFill>
              <a:schemeClr val="bg1"/>
            </a:solidFill>
          </a:ln>
          <a:effectLst>
            <a:glow rad="63500">
              <a:schemeClr val="bg1">
                <a:alpha val="40000"/>
              </a:schemeClr>
            </a:glow>
          </a:effectLst>
        </p:spPr>
      </p:pic>
      <p:pic>
        <p:nvPicPr>
          <p:cNvPr id="12" name="Picture 14" descr="C:\Documents and Settings\gloria\Mis documentos\nvo pp revista\regionales comparten 2.JPG"/>
          <p:cNvPicPr>
            <a:picLocks noChangeAspect="1" noChangeArrowheads="1"/>
          </p:cNvPicPr>
          <p:nvPr/>
        </p:nvPicPr>
        <p:blipFill>
          <a:blip r:embed="rId4" cstate="print"/>
          <a:srcRect/>
          <a:stretch>
            <a:fillRect/>
          </a:stretch>
        </p:blipFill>
        <p:spPr bwMode="auto">
          <a:xfrm>
            <a:off x="214282" y="4500570"/>
            <a:ext cx="3192385" cy="2143140"/>
          </a:xfrm>
          <a:prstGeom prst="rect">
            <a:avLst/>
          </a:prstGeom>
          <a:solidFill>
            <a:schemeClr val="bg1"/>
          </a:solidFill>
          <a:ln w="19050">
            <a:solidFill>
              <a:schemeClr val="tx1"/>
            </a:solidFill>
          </a:ln>
          <a:effectLst>
            <a:glow rad="63500">
              <a:schemeClr val="bg1">
                <a:alpha val="40000"/>
              </a:schemeClr>
            </a:glow>
          </a:effectLst>
        </p:spPr>
      </p:pic>
      <p:pic>
        <p:nvPicPr>
          <p:cNvPr id="13" name="Picture 16" descr="C:\Documents and Settings\gloria\Mis documentos\nvo pp revista\gimnasia cerebral.JPG"/>
          <p:cNvPicPr>
            <a:picLocks noChangeAspect="1" noChangeArrowheads="1"/>
          </p:cNvPicPr>
          <p:nvPr/>
        </p:nvPicPr>
        <p:blipFill>
          <a:blip r:embed="rId5" cstate="print"/>
          <a:srcRect/>
          <a:stretch>
            <a:fillRect/>
          </a:stretch>
        </p:blipFill>
        <p:spPr bwMode="auto">
          <a:xfrm>
            <a:off x="3571867" y="3110004"/>
            <a:ext cx="2031681" cy="2643206"/>
          </a:xfrm>
          <a:prstGeom prst="rect">
            <a:avLst/>
          </a:prstGeom>
          <a:solidFill>
            <a:schemeClr val="bg1"/>
          </a:solidFill>
          <a:ln w="19050">
            <a:solidFill>
              <a:schemeClr val="tx1"/>
            </a:solidFill>
          </a:ln>
          <a:effectLst>
            <a:glow rad="63500">
              <a:schemeClr val="bg1">
                <a:alpha val="40000"/>
              </a:schemeClr>
            </a:glow>
          </a:effectLst>
        </p:spPr>
      </p:pic>
    </p:spTree>
    <p:extLst>
      <p:ext uri="{BB962C8B-B14F-4D97-AF65-F5344CB8AC3E}">
        <p14:creationId xmlns="" xmlns:p14="http://schemas.microsoft.com/office/powerpoint/2010/main" val="42005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2" presetClass="entr" presetSubtype="4" fill="hold" nodeType="withEffect">
                                  <p:stCondLst>
                                    <p:cond delay="20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6" presetClass="entr" presetSubtype="16" fill="hold" nodeType="withEffect">
                                  <p:stCondLst>
                                    <p:cond delay="4000"/>
                                  </p:stCondLst>
                                  <p:childTnLst>
                                    <p:set>
                                      <p:cBhvr>
                                        <p:cTn id="13" dur="1" fill="hold">
                                          <p:stCondLst>
                                            <p:cond delay="0"/>
                                          </p:stCondLst>
                                        </p:cTn>
                                        <p:tgtEl>
                                          <p:spTgt spid="13"/>
                                        </p:tgtEl>
                                        <p:attrNameLst>
                                          <p:attrName>style.visibility</p:attrName>
                                        </p:attrNameLst>
                                      </p:cBhvr>
                                      <p:to>
                                        <p:strVal val="visible"/>
                                      </p:to>
                                    </p:set>
                                    <p:animEffect transition="in" filter="circle(in)">
                                      <p:cBhvr>
                                        <p:cTn id="14" dur="2000"/>
                                        <p:tgtEl>
                                          <p:spTgt spid="13"/>
                                        </p:tgtEl>
                                      </p:cBhvr>
                                    </p:animEffect>
                                  </p:childTnLst>
                                </p:cTn>
                              </p:par>
                              <p:par>
                                <p:cTn id="15" presetID="26" presetClass="entr" presetSubtype="0" fill="hold" nodeType="withEffect">
                                  <p:stCondLst>
                                    <p:cond delay="6000"/>
                                  </p:stCondLst>
                                  <p:childTnLst>
                                    <p:set>
                                      <p:cBhvr>
                                        <p:cTn id="16" dur="1" fill="hold">
                                          <p:stCondLst>
                                            <p:cond delay="0"/>
                                          </p:stCondLst>
                                        </p:cTn>
                                        <p:tgtEl>
                                          <p:spTgt spid="7172"/>
                                        </p:tgtEl>
                                        <p:attrNameLst>
                                          <p:attrName>style.visibility</p:attrName>
                                        </p:attrNameLst>
                                      </p:cBhvr>
                                      <p:to>
                                        <p:strVal val="visible"/>
                                      </p:to>
                                    </p:set>
                                    <p:animEffect transition="in" filter="wipe(down)">
                                      <p:cBhvr>
                                        <p:cTn id="17" dur="580">
                                          <p:stCondLst>
                                            <p:cond delay="0"/>
                                          </p:stCondLst>
                                        </p:cTn>
                                        <p:tgtEl>
                                          <p:spTgt spid="7172"/>
                                        </p:tgtEl>
                                      </p:cBhvr>
                                    </p:animEffect>
                                    <p:anim calcmode="lin" valueType="num">
                                      <p:cBhvr>
                                        <p:cTn id="18" dur="1822" tmFilter="0,0; 0.14,0.36; 0.43,0.73; 0.71,0.91; 1.0,1.0">
                                          <p:stCondLst>
                                            <p:cond delay="0"/>
                                          </p:stCondLst>
                                        </p:cTn>
                                        <p:tgtEl>
                                          <p:spTgt spid="717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17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17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17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172"/>
                                        </p:tgtEl>
                                        <p:attrNameLst>
                                          <p:attrName>ppt_y</p:attrName>
                                        </p:attrNameLst>
                                      </p:cBhvr>
                                      <p:tavLst>
                                        <p:tav tm="0" fmla="#ppt_y-sin(pi*$)/81">
                                          <p:val>
                                            <p:fltVal val="0"/>
                                          </p:val>
                                        </p:tav>
                                        <p:tav tm="100000">
                                          <p:val>
                                            <p:fltVal val="1"/>
                                          </p:val>
                                        </p:tav>
                                      </p:tavLst>
                                    </p:anim>
                                    <p:animScale>
                                      <p:cBhvr>
                                        <p:cTn id="23" dur="26">
                                          <p:stCondLst>
                                            <p:cond delay="650"/>
                                          </p:stCondLst>
                                        </p:cTn>
                                        <p:tgtEl>
                                          <p:spTgt spid="7172"/>
                                        </p:tgtEl>
                                      </p:cBhvr>
                                      <p:to x="100000" y="60000"/>
                                    </p:animScale>
                                    <p:animScale>
                                      <p:cBhvr>
                                        <p:cTn id="24" dur="166" decel="50000">
                                          <p:stCondLst>
                                            <p:cond delay="676"/>
                                          </p:stCondLst>
                                        </p:cTn>
                                        <p:tgtEl>
                                          <p:spTgt spid="7172"/>
                                        </p:tgtEl>
                                      </p:cBhvr>
                                      <p:to x="100000" y="100000"/>
                                    </p:animScale>
                                    <p:animScale>
                                      <p:cBhvr>
                                        <p:cTn id="25" dur="26">
                                          <p:stCondLst>
                                            <p:cond delay="1312"/>
                                          </p:stCondLst>
                                        </p:cTn>
                                        <p:tgtEl>
                                          <p:spTgt spid="7172"/>
                                        </p:tgtEl>
                                      </p:cBhvr>
                                      <p:to x="100000" y="80000"/>
                                    </p:animScale>
                                    <p:animScale>
                                      <p:cBhvr>
                                        <p:cTn id="26" dur="166" decel="50000">
                                          <p:stCondLst>
                                            <p:cond delay="1338"/>
                                          </p:stCondLst>
                                        </p:cTn>
                                        <p:tgtEl>
                                          <p:spTgt spid="7172"/>
                                        </p:tgtEl>
                                      </p:cBhvr>
                                      <p:to x="100000" y="100000"/>
                                    </p:animScale>
                                    <p:animScale>
                                      <p:cBhvr>
                                        <p:cTn id="27" dur="26">
                                          <p:stCondLst>
                                            <p:cond delay="1642"/>
                                          </p:stCondLst>
                                        </p:cTn>
                                        <p:tgtEl>
                                          <p:spTgt spid="7172"/>
                                        </p:tgtEl>
                                      </p:cBhvr>
                                      <p:to x="100000" y="90000"/>
                                    </p:animScale>
                                    <p:animScale>
                                      <p:cBhvr>
                                        <p:cTn id="28" dur="166" decel="50000">
                                          <p:stCondLst>
                                            <p:cond delay="1668"/>
                                          </p:stCondLst>
                                        </p:cTn>
                                        <p:tgtEl>
                                          <p:spTgt spid="7172"/>
                                        </p:tgtEl>
                                      </p:cBhvr>
                                      <p:to x="100000" y="100000"/>
                                    </p:animScale>
                                    <p:animScale>
                                      <p:cBhvr>
                                        <p:cTn id="29" dur="26">
                                          <p:stCondLst>
                                            <p:cond delay="1808"/>
                                          </p:stCondLst>
                                        </p:cTn>
                                        <p:tgtEl>
                                          <p:spTgt spid="7172"/>
                                        </p:tgtEl>
                                      </p:cBhvr>
                                      <p:to x="100000" y="95000"/>
                                    </p:animScale>
                                    <p:animScale>
                                      <p:cBhvr>
                                        <p:cTn id="30" dur="166" decel="50000">
                                          <p:stCondLst>
                                            <p:cond delay="1834"/>
                                          </p:stCondLst>
                                        </p:cTn>
                                        <p:tgtEl>
                                          <p:spTgt spid="71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11290</TotalTime>
  <Words>466</Words>
  <Application>Microsoft Office PowerPoint</Application>
  <PresentationFormat>Presentación en pantalla (4:3)</PresentationFormat>
  <Paragraphs>49</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ma.eugenia gomez</dc:creator>
  <cp:lastModifiedBy>Maria</cp:lastModifiedBy>
  <cp:revision>160</cp:revision>
  <dcterms:created xsi:type="dcterms:W3CDTF">2014-10-09T02:19:36Z</dcterms:created>
  <dcterms:modified xsi:type="dcterms:W3CDTF">2015-02-02T21:43:19Z</dcterms:modified>
</cp:coreProperties>
</file>